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3" r:id="rId5"/>
    <p:sldId id="284" r:id="rId6"/>
    <p:sldId id="28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86" r:id="rId20"/>
    <p:sldId id="28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osis" panose="02010503020202060003" pitchFamily="2" charset="77"/>
      <p:regular r:id="rId35"/>
      <p:bold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4CefK5iUhJhHFUWKE2+46pPFE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4"/>
    <p:restoredTop sz="94663"/>
  </p:normalViewPr>
  <p:slideViewPr>
    <p:cSldViewPr snapToGrid="0">
      <p:cViewPr varScale="1">
        <p:scale>
          <a:sx n="84" d="100"/>
          <a:sy n="84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/>
          </a:p>
        </p:txBody>
      </p:sp>
      <p:sp>
        <p:nvSpPr>
          <p:cNvPr id="70" name="Google Shape;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75eefbc97_0_1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1175eefbc97_0_1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75eefbc9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75eefbc9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70ce2d572_3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1170ce2d572_3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14fc70c559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14fc70c559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4fc70c559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14fc70c559_2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214fc70c559_2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14fc70c559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14fc70c559_2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214fc70c559_2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2b5f3e2b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22b5f3e2bf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22b5f3e2bf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4fc70c559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214fc70c559_2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g214fc70c559_2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2b5f3e2bf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2b5f3e2bf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By Institution: the classic way, you start with an institution and you search the catalogue. By Topic: organised collections from different archives in different countries, organised around a topic</a:t>
            </a:r>
            <a:endParaRPr/>
          </a:p>
        </p:txBody>
      </p:sp>
      <p:sp>
        <p:nvSpPr>
          <p:cNvPr id="311" name="Google Shape;311;g22b5f3e2bf7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2b5f3e2bf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2b5f3e2bf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the main way</a:t>
            </a:r>
            <a:endParaRPr/>
          </a:p>
        </p:txBody>
      </p:sp>
      <p:sp>
        <p:nvSpPr>
          <p:cNvPr id="321" name="Google Shape;321;g22b5f3e2bf7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2b5f3e2bf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2b5f3e2bf7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22b5f3e2bf7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2b5f3e2bf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2b5f3e2bf7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Searches in three places in the repositories: ARCHIVES= catalogue collections; NAMES = descriptions of records creators; INSTITUTIONS = information on the archival institutions themselves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You can select to only use material with digital objects; if searching ALL the word in the search, or just one (equivalent to the AND or OR operators) And various filters: which counties, which institutions, the type of document, the date, the topic…. however plz note, only if these filters are in machine readable format (eg dates, very rarely)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22b5f3e2bf7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2b5f3e2bf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2b5f3e2bf7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22b5f3e2bf7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2b5f3e2bf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2b5f3e2bf7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22b5f3e2bf7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2b5f3e2bf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2b5f3e2bf7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22b5f3e2bf7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70ce2d572_3_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1170ce2d572_3_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err="1"/>
              <a:t>A</a:t>
            </a:r>
            <a:r>
              <a:rPr lang="id-ID" dirty="0"/>
              <a:t> bit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history</a:t>
            </a:r>
            <a:r>
              <a:rPr lang="id-ID" dirty="0"/>
              <a:t>: </a:t>
            </a:r>
            <a:r>
              <a:rPr lang="id-ID" dirty="0" err="1"/>
              <a:t>with</a:t>
            </a:r>
            <a:r>
              <a:rPr lang="id-ID" dirty="0"/>
              <a:t> </a:t>
            </a:r>
            <a:r>
              <a:rPr lang="id-ID" dirty="0" err="1"/>
              <a:t>eu</a:t>
            </a:r>
            <a:r>
              <a:rPr lang="id-ID" dirty="0"/>
              <a:t> </a:t>
            </a:r>
            <a:r>
              <a:rPr lang="id-ID" dirty="0" err="1"/>
              <a:t>integration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particularly</a:t>
            </a:r>
            <a:r>
              <a:rPr lang="id-ID" dirty="0"/>
              <a:t> </a:t>
            </a:r>
            <a:r>
              <a:rPr lang="id-ID" dirty="0" err="1"/>
              <a:t>wth</a:t>
            </a:r>
            <a:r>
              <a:rPr lang="id-ID" dirty="0"/>
              <a:t> </a:t>
            </a:r>
            <a:r>
              <a:rPr lang="id-ID" dirty="0" err="1"/>
              <a:t>enlargement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east</a:t>
            </a:r>
            <a:r>
              <a:rPr lang="id-ID" dirty="0"/>
              <a:t> in 2005, </a:t>
            </a:r>
            <a:r>
              <a:rPr lang="id-ID" dirty="0" err="1"/>
              <a:t>need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access</a:t>
            </a:r>
            <a:r>
              <a:rPr lang="id-ID" dirty="0"/>
              <a:t> </a:t>
            </a:r>
            <a:r>
              <a:rPr lang="id-ID" dirty="0" err="1"/>
              <a:t>archives</a:t>
            </a:r>
            <a:r>
              <a:rPr lang="id-ID" dirty="0"/>
              <a:t> </a:t>
            </a:r>
            <a:r>
              <a:rPr lang="id-ID" dirty="0" err="1"/>
              <a:t>around</a:t>
            </a:r>
            <a:r>
              <a:rPr lang="id-ID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Problem </a:t>
            </a:r>
            <a:r>
              <a:rPr lang="id-ID" dirty="0" err="1"/>
              <a:t>faced</a:t>
            </a:r>
            <a:r>
              <a:rPr lang="id-ID" dirty="0"/>
              <a:t> </a:t>
            </a:r>
            <a:r>
              <a:rPr lang="id-ID" dirty="0" err="1"/>
              <a:t>by</a:t>
            </a:r>
            <a:r>
              <a:rPr lang="id-ID" dirty="0"/>
              <a:t> </a:t>
            </a:r>
            <a:r>
              <a:rPr lang="id-ID" dirty="0" err="1"/>
              <a:t>Germany</a:t>
            </a:r>
            <a:r>
              <a:rPr lang="id-ID" dirty="0"/>
              <a:t> </a:t>
            </a:r>
            <a:r>
              <a:rPr lang="id-ID" dirty="0" err="1"/>
              <a:t>ìin</a:t>
            </a:r>
            <a:r>
              <a:rPr lang="id-ID" dirty="0"/>
              <a:t> 1990 </a:t>
            </a:r>
            <a:r>
              <a:rPr lang="id-ID" dirty="0" err="1"/>
              <a:t>with</a:t>
            </a:r>
            <a:r>
              <a:rPr lang="id-ID" dirty="0"/>
              <a:t> </a:t>
            </a:r>
            <a:r>
              <a:rPr lang="id-ID" dirty="0" err="1"/>
              <a:t>reunification</a:t>
            </a:r>
            <a:r>
              <a:rPr lang="id-ID" dirty="0"/>
              <a:t>, </a:t>
            </a:r>
            <a:r>
              <a:rPr lang="id-ID" dirty="0" err="1"/>
              <a:t>country</a:t>
            </a:r>
            <a:r>
              <a:rPr lang="id-ID" dirty="0"/>
              <a:t> </a:t>
            </a:r>
            <a:r>
              <a:rPr lang="id-ID" dirty="0" err="1"/>
              <a:t>at</a:t>
            </a:r>
            <a:r>
              <a:rPr lang="id-ID" dirty="0"/>
              <a:t>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id-ID" dirty="0" err="1"/>
              <a:t>forefront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digital </a:t>
            </a:r>
            <a:r>
              <a:rPr lang="id-ID" dirty="0" err="1"/>
              <a:t>archives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Not </a:t>
            </a:r>
            <a:r>
              <a:rPr lang="id-ID" dirty="0" err="1"/>
              <a:t>just</a:t>
            </a:r>
            <a:r>
              <a:rPr lang="id-ID" dirty="0"/>
              <a:t> </a:t>
            </a:r>
            <a:r>
              <a:rPr lang="id-ID" dirty="0" err="1"/>
              <a:t>history</a:t>
            </a:r>
            <a:r>
              <a:rPr lang="id-ID" dirty="0"/>
              <a:t>: </a:t>
            </a:r>
            <a:r>
              <a:rPr lang="id-ID" dirty="0" err="1"/>
              <a:t>Belgium</a:t>
            </a:r>
            <a:r>
              <a:rPr lang="id-ID" dirty="0"/>
              <a:t> </a:t>
            </a:r>
            <a:r>
              <a:rPr lang="id-ID" dirty="0" err="1"/>
              <a:t>using</a:t>
            </a:r>
            <a:r>
              <a:rPr lang="id-ID" dirty="0"/>
              <a:t> </a:t>
            </a:r>
            <a:r>
              <a:rPr lang="id-ID" dirty="0" err="1"/>
              <a:t>a</a:t>
            </a:r>
            <a:r>
              <a:rPr lang="id-ID" dirty="0"/>
              <a:t> 17</a:t>
            </a:r>
            <a:r>
              <a:rPr lang="id-ID" baseline="30000" dirty="0"/>
              <a:t>thc. Bill </a:t>
            </a:r>
            <a:r>
              <a:rPr lang="id-ID" baseline="30000" dirty="0" err="1"/>
              <a:t>for</a:t>
            </a:r>
            <a:r>
              <a:rPr lang="id-ID" baseline="30000" dirty="0"/>
              <a:t> </a:t>
            </a:r>
            <a:r>
              <a:rPr lang="id-ID" baseline="30000" dirty="0" err="1"/>
              <a:t>fishing</a:t>
            </a:r>
            <a:r>
              <a:rPr lang="id-ID" baseline="30000" dirty="0"/>
              <a:t> </a:t>
            </a:r>
            <a:r>
              <a:rPr lang="id-ID" baseline="30000" dirty="0" err="1"/>
              <a:t>rights</a:t>
            </a:r>
            <a:r>
              <a:rPr lang="id-ID" baseline="30000" dirty="0"/>
              <a:t> </a:t>
            </a:r>
            <a:r>
              <a:rPr lang="id-ID" baseline="30000" dirty="0" err="1"/>
              <a:t>on</a:t>
            </a:r>
            <a:r>
              <a:rPr lang="id-ID" baseline="30000" dirty="0"/>
              <a:t> </a:t>
            </a:r>
            <a:r>
              <a:rPr lang="id-ID" baseline="30000" dirty="0" err="1"/>
              <a:t>Brexit</a:t>
            </a:r>
            <a:r>
              <a:rPr lang="id-ID" baseline="30000" dirty="0"/>
              <a:t>!!!</a:t>
            </a:r>
            <a:endParaRPr dirty="0"/>
          </a:p>
        </p:txBody>
      </p:sp>
      <p:sp>
        <p:nvSpPr>
          <p:cNvPr id="223" name="Google Shape;22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/>
              <a:t>First a bit of history – since the late 90s many institution-level or national-level projects for archives to use the new technology of the web.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2005, many countries in Europe had set up national-level projects to create national databases of finding aids available on the web, and to gather into one web space the different instances created by single archives; the a </a:t>
            </a:r>
            <a:r>
              <a:rPr lang="id-ID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from the European Union</a:t>
            </a:r>
            <a:r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listed 49 projects in 13 countries, as well as 7 supranational initiatives for interoperability – there was a lot of attention, to look for cooperation on the lines of linguistic and historical affinity: France, Spain and the Netherlands with former colonies, but also Poland about Polish communities in the world.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these projects were about information on the archive, some times the ctalogues, very rarely the actual digitised documents, and only very special collections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places to provide information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than a third of these projects survived to these days (I have a list if you want to see); however, these were the pilot projects from which national level portals, Europeana, and obviously Archives Portal Europe took shape.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70ce2d572_3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1170ce2d572_3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70ce2d572_3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170ce2d572_3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70ce2d572_3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70ce2d572_3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9"/>
          <p:cNvSpPr/>
          <p:nvPr/>
        </p:nvSpPr>
        <p:spPr>
          <a:xfrm>
            <a:off x="6792975" y="471275"/>
            <a:ext cx="5133600" cy="5032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51525" y="406887"/>
            <a:ext cx="5416500" cy="51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End">
  <p:cSld name="7_Blank_1_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1170ce2d572_3_8"/>
          <p:cNvPicPr preferRelativeResize="0"/>
          <p:nvPr/>
        </p:nvPicPr>
        <p:blipFill rotWithShape="1">
          <a:blip r:embed="rId2">
            <a:alphaModFix/>
          </a:blip>
          <a:srcRect t="15262" b="9960"/>
          <a:stretch/>
        </p:blipFill>
        <p:spPr>
          <a:xfrm>
            <a:off x="0" y="-1905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1170ce2d572_3_8"/>
          <p:cNvSpPr/>
          <p:nvPr/>
        </p:nvSpPr>
        <p:spPr>
          <a:xfrm>
            <a:off x="-56210" y="-28103"/>
            <a:ext cx="12296400" cy="6969900"/>
          </a:xfrm>
          <a:prstGeom prst="rect">
            <a:avLst/>
          </a:prstGeom>
          <a:gradFill>
            <a:gsLst>
              <a:gs pos="0">
                <a:srgbClr val="B23063">
                  <a:alpha val="83529"/>
                </a:srgbClr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Layout personalizzato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/>
          <p:nvPr/>
        </p:nvSpPr>
        <p:spPr>
          <a:xfrm>
            <a:off x="-9680" y="6391310"/>
            <a:ext cx="12221558" cy="46669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499" y="6480655"/>
            <a:ext cx="689012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/>
          <p:nvPr/>
        </p:nvSpPr>
        <p:spPr>
          <a:xfrm>
            <a:off x="11766550" y="6483351"/>
            <a:ext cx="387350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sz="1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199500" y="211775"/>
            <a:ext cx="11567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 txBox="1"/>
          <p:nvPr/>
        </p:nvSpPr>
        <p:spPr>
          <a:xfrm>
            <a:off x="4250425" y="6440000"/>
            <a:ext cx="412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www.archivesportaleurope.net</a:t>
            </a: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Layout personalizzato">
  <p:cSld name="12_Layout personalizza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43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4"/>
          <p:cNvSpPr/>
          <p:nvPr/>
        </p:nvSpPr>
        <p:spPr>
          <a:xfrm>
            <a:off x="0" y="6391310"/>
            <a:ext cx="12192000" cy="46669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499" y="6480655"/>
            <a:ext cx="689012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4"/>
          <p:cNvSpPr txBox="1"/>
          <p:nvPr/>
        </p:nvSpPr>
        <p:spPr>
          <a:xfrm>
            <a:off x="11766550" y="6483351"/>
            <a:ext cx="387350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sz="1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" name="Google Shape;28;p24"/>
          <p:cNvSpPr/>
          <p:nvPr/>
        </p:nvSpPr>
        <p:spPr>
          <a:xfrm>
            <a:off x="4576178" y="2307225"/>
            <a:ext cx="3063454" cy="3412774"/>
          </a:xfrm>
          <a:prstGeom prst="roundRect">
            <a:avLst>
              <a:gd name="adj" fmla="val 4645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254000" dist="114300" dir="5400000" algn="t" rotWithShape="0">
              <a:srgbClr val="BFBFB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4"/>
          <p:cNvSpPr/>
          <p:nvPr/>
        </p:nvSpPr>
        <p:spPr>
          <a:xfrm>
            <a:off x="7959620" y="2307225"/>
            <a:ext cx="3063454" cy="3412774"/>
          </a:xfrm>
          <a:prstGeom prst="roundRect">
            <a:avLst>
              <a:gd name="adj" fmla="val 4645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254000" dist="114300" dir="5400000" algn="t" rotWithShape="0">
              <a:srgbClr val="BFBFB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24"/>
          <p:cNvGrpSpPr/>
          <p:nvPr/>
        </p:nvGrpSpPr>
        <p:grpSpPr>
          <a:xfrm>
            <a:off x="4695471" y="2438400"/>
            <a:ext cx="2830447" cy="3153198"/>
            <a:chOff x="4580765" y="2481262"/>
            <a:chExt cx="2830447" cy="3153198"/>
          </a:xfrm>
        </p:grpSpPr>
        <p:sp>
          <p:nvSpPr>
            <p:cNvPr id="31" name="Google Shape;31;p24"/>
            <p:cNvSpPr/>
            <p:nvPr/>
          </p:nvSpPr>
          <p:spPr>
            <a:xfrm>
              <a:off x="4580765" y="2481262"/>
              <a:ext cx="2830447" cy="3153198"/>
            </a:xfrm>
            <a:prstGeom prst="roundRect">
              <a:avLst>
                <a:gd name="adj" fmla="val 464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4"/>
            <p:cNvSpPr/>
            <p:nvPr/>
          </p:nvSpPr>
          <p:spPr>
            <a:xfrm rot="5400000">
              <a:off x="6622337" y="2771941"/>
              <a:ext cx="833157" cy="251799"/>
            </a:xfrm>
            <a:custGeom>
              <a:avLst/>
              <a:gdLst/>
              <a:ahLst/>
              <a:cxnLst/>
              <a:rect l="l" t="t" r="r" b="b"/>
              <a:pathLst>
                <a:path w="1479198" h="385098" extrusionOk="0">
                  <a:moveTo>
                    <a:pt x="0" y="384081"/>
                  </a:moveTo>
                  <a:lnTo>
                    <a:pt x="0" y="1017"/>
                  </a:lnTo>
                  <a:lnTo>
                    <a:pt x="10089" y="0"/>
                  </a:lnTo>
                  <a:lnTo>
                    <a:pt x="1286649" y="0"/>
                  </a:lnTo>
                  <a:cubicBezTo>
                    <a:pt x="1392991" y="0"/>
                    <a:pt x="1479198" y="86207"/>
                    <a:pt x="1479198" y="192549"/>
                  </a:cubicBezTo>
                  <a:cubicBezTo>
                    <a:pt x="1479198" y="298891"/>
                    <a:pt x="1392991" y="385098"/>
                    <a:pt x="1286649" y="385098"/>
                  </a:cubicBezTo>
                  <a:lnTo>
                    <a:pt x="10089" y="385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4"/>
          <p:cNvSpPr/>
          <p:nvPr/>
        </p:nvSpPr>
        <p:spPr>
          <a:xfrm>
            <a:off x="1199148" y="2307225"/>
            <a:ext cx="3063454" cy="3412774"/>
          </a:xfrm>
          <a:prstGeom prst="roundRect">
            <a:avLst>
              <a:gd name="adj" fmla="val 4645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8900000" scaled="0"/>
          </a:gradFill>
          <a:ln>
            <a:noFill/>
          </a:ln>
          <a:effectLst>
            <a:outerShdw blurRad="254000" dist="114300" dir="5400000" algn="t" rotWithShape="0">
              <a:srgbClr val="BFBFB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/>
          <p:nvPr/>
        </p:nvSpPr>
        <p:spPr>
          <a:xfrm>
            <a:off x="8081609" y="2438400"/>
            <a:ext cx="2830447" cy="3153198"/>
          </a:xfrm>
          <a:prstGeom prst="roundRect">
            <a:avLst>
              <a:gd name="adj" fmla="val 464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4"/>
          <p:cNvSpPr/>
          <p:nvPr/>
        </p:nvSpPr>
        <p:spPr>
          <a:xfrm>
            <a:off x="1315652" y="2438400"/>
            <a:ext cx="2830447" cy="3153198"/>
          </a:xfrm>
          <a:prstGeom prst="roundRect">
            <a:avLst>
              <a:gd name="adj" fmla="val 464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4"/>
          <p:cNvSpPr/>
          <p:nvPr/>
        </p:nvSpPr>
        <p:spPr>
          <a:xfrm>
            <a:off x="5062292" y="5003434"/>
            <a:ext cx="20968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Ut wisi enim ad minim veniam, quis nostrud exerci 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/>
          <p:nvPr/>
        </p:nvSpPr>
        <p:spPr>
          <a:xfrm>
            <a:off x="8442945" y="5003434"/>
            <a:ext cx="20968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Ut wisi enim ad minim veniam, quis nostrud exerci 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4"/>
          <p:cNvSpPr/>
          <p:nvPr/>
        </p:nvSpPr>
        <p:spPr>
          <a:xfrm>
            <a:off x="1682473" y="5003434"/>
            <a:ext cx="20968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Ut wisi enim ad minim veniam, quis nostrud exerci 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4"/>
          <p:cNvSpPr>
            <a:spLocks noGrp="1"/>
          </p:cNvSpPr>
          <p:nvPr>
            <p:ph type="pic" idx="2"/>
          </p:nvPr>
        </p:nvSpPr>
        <p:spPr>
          <a:xfrm>
            <a:off x="1499432" y="2625089"/>
            <a:ext cx="2462887" cy="2121808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4"/>
          <p:cNvSpPr>
            <a:spLocks noGrp="1"/>
          </p:cNvSpPr>
          <p:nvPr>
            <p:ph type="pic" idx="3"/>
          </p:nvPr>
        </p:nvSpPr>
        <p:spPr>
          <a:xfrm>
            <a:off x="4879251" y="2625089"/>
            <a:ext cx="2462887" cy="2121808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4"/>
          <p:cNvSpPr>
            <a:spLocks noGrp="1"/>
          </p:cNvSpPr>
          <p:nvPr>
            <p:ph type="pic" idx="4"/>
          </p:nvPr>
        </p:nvSpPr>
        <p:spPr>
          <a:xfrm>
            <a:off x="8259904" y="2625089"/>
            <a:ext cx="2462887" cy="2121808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4"/>
          <p:cNvSpPr txBox="1"/>
          <p:nvPr/>
        </p:nvSpPr>
        <p:spPr>
          <a:xfrm>
            <a:off x="4250425" y="6440000"/>
            <a:ext cx="400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www.archivesportaleurope.net</a:t>
            </a: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zato">
  <p:cSld name="2_Layout personalizza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/>
          <p:nvPr/>
        </p:nvSpPr>
        <p:spPr>
          <a:xfrm>
            <a:off x="-9680" y="6391310"/>
            <a:ext cx="12221558" cy="46669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499" y="6480655"/>
            <a:ext cx="689012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"/>
          <p:cNvSpPr txBox="1"/>
          <p:nvPr/>
        </p:nvSpPr>
        <p:spPr>
          <a:xfrm>
            <a:off x="11766550" y="6483351"/>
            <a:ext cx="387350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sz="1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47" name="Google Shape;47;p23"/>
          <p:cNvGrpSpPr/>
          <p:nvPr/>
        </p:nvGrpSpPr>
        <p:grpSpPr>
          <a:xfrm>
            <a:off x="-23837" y="-9625"/>
            <a:ext cx="11484000" cy="3420000"/>
            <a:chOff x="-23837" y="-9625"/>
            <a:chExt cx="11484000" cy="3420000"/>
          </a:xfrm>
        </p:grpSpPr>
        <p:sp>
          <p:nvSpPr>
            <p:cNvPr id="48" name="Google Shape;48;p23"/>
            <p:cNvSpPr/>
            <p:nvPr/>
          </p:nvSpPr>
          <p:spPr>
            <a:xfrm>
              <a:off x="392866" y="-9625"/>
              <a:ext cx="72000" cy="34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 rot="5400000">
              <a:off x="5682163" y="-5307871"/>
              <a:ext cx="72000" cy="114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3"/>
          <p:cNvGrpSpPr/>
          <p:nvPr/>
        </p:nvGrpSpPr>
        <p:grpSpPr>
          <a:xfrm rot="10800000">
            <a:off x="731838" y="2971310"/>
            <a:ext cx="11484000" cy="3420000"/>
            <a:chOff x="-13640" y="-9625"/>
            <a:chExt cx="11484000" cy="3420000"/>
          </a:xfrm>
        </p:grpSpPr>
        <p:sp>
          <p:nvSpPr>
            <p:cNvPr id="51" name="Google Shape;51;p23"/>
            <p:cNvSpPr/>
            <p:nvPr/>
          </p:nvSpPr>
          <p:spPr>
            <a:xfrm>
              <a:off x="392866" y="-9625"/>
              <a:ext cx="72000" cy="34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 rot="5400000">
              <a:off x="5692360" y="-5307871"/>
              <a:ext cx="72000" cy="114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23"/>
          <p:cNvSpPr txBox="1"/>
          <p:nvPr/>
        </p:nvSpPr>
        <p:spPr>
          <a:xfrm>
            <a:off x="4250425" y="6440000"/>
            <a:ext cx="376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www.archivesportaleurope.net</a:t>
            </a: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zato">
  <p:cSld name="1_Layout personalizza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/>
          <p:nvPr/>
        </p:nvSpPr>
        <p:spPr>
          <a:xfrm>
            <a:off x="-9680" y="6391310"/>
            <a:ext cx="12221558" cy="46669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499" y="6480655"/>
            <a:ext cx="689012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2"/>
          <p:cNvSpPr txBox="1"/>
          <p:nvPr/>
        </p:nvSpPr>
        <p:spPr>
          <a:xfrm>
            <a:off x="11766550" y="6483351"/>
            <a:ext cx="387350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sz="1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58" name="Google Shape;58;p22"/>
          <p:cNvGrpSpPr/>
          <p:nvPr/>
        </p:nvGrpSpPr>
        <p:grpSpPr>
          <a:xfrm>
            <a:off x="-9680" y="-9625"/>
            <a:ext cx="2448000" cy="3420000"/>
            <a:chOff x="-9680" y="-9625"/>
            <a:chExt cx="2448000" cy="3420000"/>
          </a:xfrm>
        </p:grpSpPr>
        <p:sp>
          <p:nvSpPr>
            <p:cNvPr id="59" name="Google Shape;59;p22"/>
            <p:cNvSpPr/>
            <p:nvPr/>
          </p:nvSpPr>
          <p:spPr>
            <a:xfrm>
              <a:off x="392866" y="-9625"/>
              <a:ext cx="72000" cy="34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2"/>
            <p:cNvSpPr/>
            <p:nvPr/>
          </p:nvSpPr>
          <p:spPr>
            <a:xfrm rot="5400000">
              <a:off x="1178320" y="-789871"/>
              <a:ext cx="72000" cy="24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22"/>
          <p:cNvGrpSpPr/>
          <p:nvPr/>
        </p:nvGrpSpPr>
        <p:grpSpPr>
          <a:xfrm rot="10800000">
            <a:off x="9763878" y="2971310"/>
            <a:ext cx="2448000" cy="3420000"/>
            <a:chOff x="-9680" y="-9625"/>
            <a:chExt cx="2448000" cy="3420000"/>
          </a:xfrm>
        </p:grpSpPr>
        <p:sp>
          <p:nvSpPr>
            <p:cNvPr id="62" name="Google Shape;62;p22"/>
            <p:cNvSpPr/>
            <p:nvPr/>
          </p:nvSpPr>
          <p:spPr>
            <a:xfrm>
              <a:off x="392866" y="-9625"/>
              <a:ext cx="72000" cy="34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2"/>
            <p:cNvSpPr/>
            <p:nvPr/>
          </p:nvSpPr>
          <p:spPr>
            <a:xfrm rot="5400000">
              <a:off x="1178320" y="-789871"/>
              <a:ext cx="72000" cy="24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594650" y="620200"/>
            <a:ext cx="108654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599750" y="1379400"/>
            <a:ext cx="10855200" cy="4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■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/>
          <p:nvPr/>
        </p:nvSpPr>
        <p:spPr>
          <a:xfrm>
            <a:off x="4250425" y="6440000"/>
            <a:ext cx="392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www.archivesportaleurope.net</a:t>
            </a: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46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rchivesportaleuropefound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portaleurope.n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archivesportaleurope.net" TargetMode="External"/><Relationship Id="rId4" Type="http://schemas.openxmlformats.org/officeDocument/2006/relationships/hyperlink" Target="mailto:marta.musso@archivesportaleurope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archivesportaleurope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/>
        </p:nvSpPr>
        <p:spPr>
          <a:xfrm>
            <a:off x="259400" y="1024416"/>
            <a:ext cx="6499800" cy="21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Archives Portal Europe: </a:t>
            </a:r>
            <a:endParaRPr sz="36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Towards</a:t>
            </a:r>
            <a:r>
              <a:rPr lang="it-IT" sz="3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the Google of Archives</a:t>
            </a:r>
            <a:endParaRPr sz="36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259400" y="5078400"/>
            <a:ext cx="64998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14000"/>
              </a:lnSpc>
              <a:buClr>
                <a:schemeClr val="lt1"/>
              </a:buClr>
              <a:buSzPts val="1800"/>
            </a:pPr>
            <a:r>
              <a:rPr lang="it-IT" sz="2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IAKH – University of Oslo, </a:t>
            </a:r>
            <a:r>
              <a:rPr lang="it-IT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 </a:t>
            </a:r>
            <a:r>
              <a:rPr lang="it-IT" sz="20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May</a:t>
            </a:r>
            <a:r>
              <a:rPr lang="it-IT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2023</a:t>
            </a:r>
            <a:endParaRPr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75eefbc97_0_1549"/>
          <p:cNvSpPr txBox="1">
            <a:spLocks noGrp="1"/>
          </p:cNvSpPr>
          <p:nvPr>
            <p:ph type="title"/>
          </p:nvPr>
        </p:nvSpPr>
        <p:spPr>
          <a:xfrm>
            <a:off x="199500" y="211775"/>
            <a:ext cx="11567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/>
              <a:t>APE acts as aggregator </a:t>
            </a:r>
            <a:endParaRPr/>
          </a:p>
        </p:txBody>
      </p:sp>
      <p:pic>
        <p:nvPicPr>
          <p:cNvPr id="184" name="Google Shape;184;g1175eefbc97_0_154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1883" b="13955"/>
          <a:stretch/>
        </p:blipFill>
        <p:spPr>
          <a:xfrm>
            <a:off x="731850" y="2906351"/>
            <a:ext cx="1513273" cy="13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175eefbc97_0_1549"/>
          <p:cNvSpPr/>
          <p:nvPr/>
        </p:nvSpPr>
        <p:spPr>
          <a:xfrm>
            <a:off x="635125" y="2632296"/>
            <a:ext cx="528900" cy="116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1175eefbc97_0_15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1175" y="1677900"/>
            <a:ext cx="2451295" cy="131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175eefbc97_0_15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3300" y="4769275"/>
            <a:ext cx="3707042" cy="11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175eefbc97_0_15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5225" y="1973738"/>
            <a:ext cx="3945834" cy="13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175eefbc97_0_15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3748" y="4025150"/>
            <a:ext cx="2877306" cy="131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g1175eefbc97_0_1549"/>
          <p:cNvCxnSpPr/>
          <p:nvPr/>
        </p:nvCxnSpPr>
        <p:spPr>
          <a:xfrm rot="10800000" flipH="1">
            <a:off x="2431100" y="3064200"/>
            <a:ext cx="1003200" cy="36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1" name="Google Shape;191;g1175eefbc97_0_1549"/>
          <p:cNvCxnSpPr/>
          <p:nvPr/>
        </p:nvCxnSpPr>
        <p:spPr>
          <a:xfrm>
            <a:off x="2448999" y="3675462"/>
            <a:ext cx="1074600" cy="957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2" name="Google Shape;192;g1175eefbc97_0_1549"/>
          <p:cNvCxnSpPr/>
          <p:nvPr/>
        </p:nvCxnSpPr>
        <p:spPr>
          <a:xfrm rot="10800000" flipH="1">
            <a:off x="2463995" y="2973107"/>
            <a:ext cx="4175100" cy="538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3" name="Google Shape;193;g1175eefbc97_0_1549"/>
          <p:cNvCxnSpPr/>
          <p:nvPr/>
        </p:nvCxnSpPr>
        <p:spPr>
          <a:xfrm>
            <a:off x="2482235" y="3602504"/>
            <a:ext cx="5287800" cy="811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75eefbc97_0_11"/>
          <p:cNvSpPr txBox="1"/>
          <p:nvPr/>
        </p:nvSpPr>
        <p:spPr>
          <a:xfrm>
            <a:off x="599867" y="447467"/>
            <a:ext cx="1086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 Source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g1175eefbc97_0_11"/>
          <p:cNvSpPr txBox="1"/>
          <p:nvPr/>
        </p:nvSpPr>
        <p:spPr>
          <a:xfrm>
            <a:off x="731867" y="1459144"/>
            <a:ext cx="10860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0" name="Google Shape;200;g1175eefbc97_0_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83" y="1491733"/>
            <a:ext cx="3072001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1175eefbc97_0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7334" y="1459133"/>
            <a:ext cx="3072001" cy="3233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1175eefbc97_0_11"/>
          <p:cNvSpPr txBox="1"/>
          <p:nvPr/>
        </p:nvSpPr>
        <p:spPr>
          <a:xfrm>
            <a:off x="963667" y="5042167"/>
            <a:ext cx="101328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t-IT" sz="2700" b="0" i="0" u="sng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https://github.com/archivesportaleuropefoundation</a:t>
            </a:r>
            <a:r>
              <a:rPr lang="it-IT" sz="27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7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70ce2d572_3_189"/>
          <p:cNvSpPr txBox="1"/>
          <p:nvPr/>
        </p:nvSpPr>
        <p:spPr>
          <a:xfrm>
            <a:off x="517200" y="54040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Information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8" name="Google Shape;208;g1170ce2d572_3_189"/>
          <p:cNvCxnSpPr/>
          <p:nvPr/>
        </p:nvCxnSpPr>
        <p:spPr>
          <a:xfrm rot="10800000">
            <a:off x="595364" y="1559726"/>
            <a:ext cx="14700" cy="3150300"/>
          </a:xfrm>
          <a:prstGeom prst="straightConnector1">
            <a:avLst/>
          </a:prstGeom>
          <a:noFill/>
          <a:ln w="38100" cap="flat" cmpd="sng">
            <a:solidFill>
              <a:srgbClr val="B2306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9" name="Google Shape;209;g1170ce2d572_3_189"/>
          <p:cNvSpPr txBox="1"/>
          <p:nvPr/>
        </p:nvSpPr>
        <p:spPr>
          <a:xfrm rot="-5400000">
            <a:off x="-1163949" y="2691510"/>
            <a:ext cx="2749267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-IT" sz="1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Detailed</a:t>
            </a:r>
            <a:endParaRPr sz="1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g1170ce2d572_3_189"/>
          <p:cNvSpPr txBox="1"/>
          <p:nvPr/>
        </p:nvSpPr>
        <p:spPr>
          <a:xfrm>
            <a:off x="1373100" y="4776482"/>
            <a:ext cx="102024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Type of description 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1" name="Google Shape;211;g1170ce2d572_3_189"/>
          <p:cNvCxnSpPr/>
          <p:nvPr/>
        </p:nvCxnSpPr>
        <p:spPr>
          <a:xfrm rot="10800000" flipH="1">
            <a:off x="610065" y="1559727"/>
            <a:ext cx="10612057" cy="3138544"/>
          </a:xfrm>
          <a:prstGeom prst="straightConnector1">
            <a:avLst/>
          </a:prstGeom>
          <a:noFill/>
          <a:ln w="19050" cap="flat" cmpd="sng">
            <a:solidFill>
              <a:srgbClr val="178AA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2" name="Google Shape;212;g1170ce2d572_3_189"/>
          <p:cNvCxnSpPr/>
          <p:nvPr/>
        </p:nvCxnSpPr>
        <p:spPr>
          <a:xfrm rot="10800000" flipH="1">
            <a:off x="595363" y="4698271"/>
            <a:ext cx="11029637" cy="11755"/>
          </a:xfrm>
          <a:prstGeom prst="straightConnector1">
            <a:avLst/>
          </a:prstGeom>
          <a:noFill/>
          <a:ln w="38100" cap="flat" cmpd="sng">
            <a:solidFill>
              <a:srgbClr val="B2306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3" name="Google Shape;213;g1170ce2d572_3_189"/>
          <p:cNvSpPr txBox="1"/>
          <p:nvPr/>
        </p:nvSpPr>
        <p:spPr>
          <a:xfrm>
            <a:off x="595363" y="5262182"/>
            <a:ext cx="1169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178AA8"/>
                </a:solidFill>
                <a:latin typeface="Open Sans"/>
                <a:ea typeface="Open Sans"/>
                <a:cs typeface="Open Sans"/>
                <a:sym typeface="Open Sans"/>
              </a:rPr>
              <a:t>Info on the institution</a:t>
            </a:r>
            <a:r>
              <a:rPr lang="it-IT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General collections’ info  </a:t>
            </a:r>
            <a:r>
              <a:rPr lang="it-IT" sz="1200" b="0" i="0" u="none" strike="noStrike" cap="none">
                <a:solidFill>
                  <a:srgbClr val="178AA8"/>
                </a:solidFill>
                <a:latin typeface="Open Sans"/>
                <a:ea typeface="Open Sans"/>
                <a:cs typeface="Open Sans"/>
                <a:sym typeface="Open Sans"/>
              </a:rPr>
              <a:t>Detailed collections’ info</a:t>
            </a:r>
            <a:r>
              <a:rPr lang="it-IT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Description of each single collection </a:t>
            </a:r>
            <a:r>
              <a:rPr lang="it-IT" sz="1200" b="0" i="0" u="none" strike="noStrike" cap="none">
                <a:solidFill>
                  <a:srgbClr val="178AA8"/>
                </a:solidFill>
                <a:latin typeface="Open Sans"/>
                <a:ea typeface="Open Sans"/>
                <a:cs typeface="Open Sans"/>
                <a:sym typeface="Open Sans"/>
              </a:rPr>
              <a:t>Description of each single document </a:t>
            </a:r>
            <a:r>
              <a:rPr lang="it-IT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Link to the doc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/>
          <p:nvPr/>
        </p:nvSpPr>
        <p:spPr>
          <a:xfrm>
            <a:off x="1685989" y="305348"/>
            <a:ext cx="88200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Standards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1481959" y="2625089"/>
            <a:ext cx="25067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 - 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685989" y="4871545"/>
            <a:ext cx="2302687" cy="567558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8444140" y="4871545"/>
            <a:ext cx="2302687" cy="567558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4944656" y="4871545"/>
            <a:ext cx="2302687" cy="567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4842640" y="2625089"/>
            <a:ext cx="25067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 - CPF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1481959" y="3429000"/>
            <a:ext cx="25067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Encoded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Archival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Description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8203326" y="3471318"/>
            <a:ext cx="25067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Metadata Encoding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Transmission Standard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8240110" y="2625089"/>
            <a:ext cx="25067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 - METS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4944656" y="3429000"/>
            <a:ext cx="25067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Corporate bodies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00" y="4394659"/>
            <a:ext cx="12192000" cy="244078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0" name="Google Shape;230;p7"/>
          <p:cNvSpPr txBox="1"/>
          <p:nvPr/>
        </p:nvSpPr>
        <p:spPr>
          <a:xfrm>
            <a:off x="5572675" y="5328300"/>
            <a:ext cx="580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4fc70c559_2_12"/>
          <p:cNvSpPr/>
          <p:nvPr/>
        </p:nvSpPr>
        <p:spPr>
          <a:xfrm>
            <a:off x="3796563" y="1124842"/>
            <a:ext cx="4608000" cy="46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t-IT" sz="27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sz="27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g214fc70c559_2_12"/>
          <p:cNvSpPr txBox="1"/>
          <p:nvPr/>
        </p:nvSpPr>
        <p:spPr>
          <a:xfrm>
            <a:off x="5002650" y="3212992"/>
            <a:ext cx="2186700" cy="43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36 countries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All sort of </a:t>
            </a:r>
            <a:endParaRPr sz="3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archives </a:t>
            </a:r>
            <a:endParaRPr sz="3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g214fc70c559_2_12"/>
          <p:cNvSpPr/>
          <p:nvPr/>
        </p:nvSpPr>
        <p:spPr>
          <a:xfrm>
            <a:off x="1051025" y="615875"/>
            <a:ext cx="3485100" cy="3057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Different admin systems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g214fc70c559_2_12"/>
          <p:cNvSpPr/>
          <p:nvPr/>
        </p:nvSpPr>
        <p:spPr>
          <a:xfrm>
            <a:off x="7493057" y="249305"/>
            <a:ext cx="3254100" cy="3057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Different technologies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g214fc70c559_2_12"/>
          <p:cNvSpPr/>
          <p:nvPr/>
        </p:nvSpPr>
        <p:spPr>
          <a:xfrm>
            <a:off x="7189350" y="3719617"/>
            <a:ext cx="3254100" cy="3057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Different traditions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g214fc70c559_2_12"/>
          <p:cNvSpPr/>
          <p:nvPr/>
        </p:nvSpPr>
        <p:spPr>
          <a:xfrm>
            <a:off x="1548739" y="3719617"/>
            <a:ext cx="3254100" cy="3057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VERY multilingual 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0"/>
          <p:cNvGrpSpPr/>
          <p:nvPr/>
        </p:nvGrpSpPr>
        <p:grpSpPr>
          <a:xfrm>
            <a:off x="1909443" y="641039"/>
            <a:ext cx="8373113" cy="4736891"/>
            <a:chOff x="1745247" y="1064302"/>
            <a:chExt cx="8373113" cy="4736891"/>
          </a:xfrm>
        </p:grpSpPr>
        <p:sp>
          <p:nvSpPr>
            <p:cNvPr id="246" name="Google Shape;246;p20"/>
            <p:cNvSpPr/>
            <p:nvPr/>
          </p:nvSpPr>
          <p:spPr>
            <a:xfrm>
              <a:off x="1745247" y="1064302"/>
              <a:ext cx="8373113" cy="4736891"/>
            </a:xfrm>
            <a:prstGeom prst="roundRect">
              <a:avLst>
                <a:gd name="adj" fmla="val 4645"/>
              </a:avLst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18900000" scaled="0"/>
            </a:gradFill>
            <a:ln>
              <a:noFill/>
            </a:ln>
            <a:effectLst>
              <a:outerShdw blurRad="254000" dist="114300" dir="5400000" algn="t" rotWithShape="0">
                <a:srgbClr val="BFBFB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1872119" y="1187646"/>
              <a:ext cx="8119369" cy="4490202"/>
            </a:xfrm>
            <a:prstGeom prst="roundRect">
              <a:avLst>
                <a:gd name="adj" fmla="val 464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0"/>
          <p:cNvSpPr/>
          <p:nvPr/>
        </p:nvSpPr>
        <p:spPr>
          <a:xfrm>
            <a:off x="2785029" y="2439162"/>
            <a:ext cx="6621941" cy="173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Usage of a good deal of software, some of them proprietary, which don’t export in XLM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Different hierarchical structures 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Machine-readable metadata (ex, date in title)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Special characters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4032144" y="1480070"/>
            <a:ext cx="412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Technical problems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/>
          <p:nvPr/>
        </p:nvSpPr>
        <p:spPr>
          <a:xfrm>
            <a:off x="731800" y="1352124"/>
            <a:ext cx="10728300" cy="49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Transnational aspects of European history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Comparative micro-history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Same events as narrated in different cultures</a:t>
            </a: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Diverse archival narratives 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Same events as narrated by different archives, diverse archival production in comparison </a:t>
            </a: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National archives levelled to community/local archives</a:t>
            </a: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Quantitative Research 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many documents created by an event/person/etc.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geography of archival heritage  </a:t>
            </a: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Simultaneous access to archives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0588" marR="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ourier New"/>
              <a:buChar char="o"/>
            </a:pPr>
            <a:r>
              <a:rPr lang="it-IT" sz="1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of different level / type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0588" marR="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ourier New"/>
              <a:buChar char="o"/>
            </a:pPr>
            <a:r>
              <a:rPr lang="it-IT" sz="1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from different countries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0588" marR="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ourier New"/>
              <a:buChar char="o"/>
            </a:pPr>
            <a:r>
              <a:rPr lang="it-IT" sz="1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in different languages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731800" y="529169"/>
            <a:ext cx="1044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New </a:t>
            </a:r>
            <a:r>
              <a:rPr lang="it-IT" sz="3600" b="0" i="0" u="none" strike="noStrike" cap="none" dirty="0" err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Research</a:t>
            </a:r>
            <a:r>
              <a:rPr lang="it-IT" sz="3600" b="0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3600" b="0" i="0" u="none" strike="noStrike" cap="none" dirty="0" err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Opportunities</a:t>
            </a:r>
            <a:r>
              <a:rPr lang="it-IT" sz="3600" b="0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600" b="0" i="0" u="none" strike="noStrike" cap="none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14fc70c559_2_112"/>
          <p:cNvSpPr/>
          <p:nvPr/>
        </p:nvSpPr>
        <p:spPr>
          <a:xfrm>
            <a:off x="731850" y="1261499"/>
            <a:ext cx="10728300" cy="49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topic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detection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tool  </a:t>
            </a:r>
            <a:endParaRPr sz="16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DE-BIAS project  </a:t>
            </a: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it-IT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EU-</a:t>
            </a:r>
            <a:r>
              <a:rPr lang="it-IT" sz="1600" b="0" i="0" u="none" strike="noStrike" cap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funded</a:t>
            </a:r>
            <a:r>
              <a:rPr lang="it-IT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project 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(PI.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Deutsches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Filminstitut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Filmmuseum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600" b="0" i="0" u="none" strike="noStrike" cap="none" dirty="0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Open Sans"/>
              <a:buChar char="○"/>
            </a:pP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Develop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a tool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that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automatically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detects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offensive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terms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in cultural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heritage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metadata and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provides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information on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their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problematic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background,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using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vocabularies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focused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on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three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main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topics</a:t>
            </a:r>
            <a:r>
              <a:rPr lang="it-IT" sz="1600" b="0" i="0" u="none" strike="noStrike" cap="none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migration</a:t>
            </a:r>
            <a:r>
              <a:rPr lang="it-IT" sz="1600" b="0" i="0" u="none" strike="noStrike" cap="none" dirty="0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colonial</a:t>
            </a:r>
            <a:r>
              <a:rPr lang="it-IT" sz="1600" b="0" i="0" u="none" strike="noStrike" cap="none" dirty="0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past</a:t>
            </a:r>
            <a:r>
              <a:rPr lang="it-IT" sz="1600" b="0" i="0" u="none" strike="noStrike" cap="none" dirty="0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; gender and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sexual</a:t>
            </a:r>
            <a:r>
              <a:rPr lang="it-IT" sz="1600" b="0" i="0" u="none" strike="noStrike" cap="none" dirty="0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identity</a:t>
            </a:r>
            <a:r>
              <a:rPr lang="it-IT" sz="1600" b="0" i="0" u="none" strike="noStrike" cap="none" dirty="0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ethnicity</a:t>
            </a:r>
            <a:r>
              <a:rPr lang="it-IT" sz="1600" b="0" i="0" u="none" strike="noStrike" cap="none" dirty="0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ethnoreligious</a:t>
            </a:r>
            <a:r>
              <a:rPr lang="it-IT" sz="1600" b="0" i="0" u="none" strike="noStrike" cap="none" dirty="0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600" b="0" i="0" u="none" strike="noStrike" cap="none" dirty="0" err="1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identity</a:t>
            </a:r>
            <a:r>
              <a:rPr lang="it-IT" sz="1600" b="0" i="0" u="none" strike="noStrike" cap="none" dirty="0">
                <a:solidFill>
                  <a:srgbClr val="80808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 b="0" i="0" u="none" strike="noStrike" cap="none" dirty="0">
              <a:solidFill>
                <a:srgbClr val="80808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80808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80808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Anti-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colonial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archive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working group 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endParaRPr lang="it-IT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Metadata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Digitisation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grants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endParaRPr lang="it-IT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grants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academic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creative)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endParaRPr sz="1000" b="0" i="0" u="none" strike="noStrike" cap="none" dirty="0">
              <a:solidFill>
                <a:srgbClr val="80808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g214fc70c559_2_112"/>
          <p:cNvSpPr txBox="1"/>
          <p:nvPr/>
        </p:nvSpPr>
        <p:spPr>
          <a:xfrm>
            <a:off x="731800" y="529169"/>
            <a:ext cx="1044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Examples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projects 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involved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</a:t>
            </a:r>
            <a:endParaRPr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4fc70c559_2_90"/>
          <p:cNvSpPr/>
          <p:nvPr/>
        </p:nvSpPr>
        <p:spPr>
          <a:xfrm>
            <a:off x="731850" y="1261499"/>
            <a:ext cx="10728300" cy="49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 capacity (more and better data) 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Easier (and more) access 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portal for EVERYONE </a:t>
            </a: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Develop tools for easier research </a:t>
            </a: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 researchers </a:t>
            </a: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Cancel barriers (language, geography, costs) </a:t>
            </a: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social machine  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Put researchers and archivists in contact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it-IT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glocal network of users and archivists </a:t>
            </a: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Services for archives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0587" marR="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ourier New"/>
              <a:buChar char="o"/>
            </a:pPr>
            <a:r>
              <a:rPr lang="it-IT" sz="1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Networking and help archival institutions</a:t>
            </a:r>
            <a:endParaRPr sz="16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90587" marR="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Open Sans"/>
              <a:buChar char="o"/>
            </a:pPr>
            <a:r>
              <a:rPr lang="it-IT" sz="1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Develop common best practices</a:t>
            </a:r>
            <a:endParaRPr sz="16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g214fc70c559_2_90"/>
          <p:cNvSpPr txBox="1"/>
          <p:nvPr/>
        </p:nvSpPr>
        <p:spPr>
          <a:xfrm>
            <a:off x="731800" y="529169"/>
            <a:ext cx="1044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Sharing Access to </a:t>
            </a:r>
            <a:r>
              <a:rPr lang="it-IT" sz="3600" b="0" i="0" u="none" strike="noStrike" cap="none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European</a:t>
            </a:r>
            <a:r>
              <a:rPr lang="it-IT" sz="3600" b="0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Memory</a:t>
            </a:r>
            <a:endParaRPr sz="3600" b="0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FB20-9E12-7AA3-8E52-DE90C7B4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Core 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EE7AD-3198-1FF7-4B3A-6CC86965F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750" y="1806120"/>
            <a:ext cx="10855200" cy="4099200"/>
          </a:xfrm>
        </p:spPr>
        <p:txBody>
          <a:bodyPr/>
          <a:lstStyle/>
          <a:p>
            <a:pPr marL="76200" indent="0">
              <a:buNone/>
            </a:pPr>
            <a:r>
              <a:rPr lang="en-US" sz="4800" dirty="0"/>
              <a:t>Gathering and give access to the </a:t>
            </a:r>
          </a:p>
          <a:p>
            <a:pPr marL="76200" indent="0">
              <a:buNone/>
            </a:pPr>
            <a:endParaRPr lang="en-US" sz="4800" dirty="0"/>
          </a:p>
          <a:p>
            <a:pPr marL="76200" indent="0">
              <a:buNone/>
            </a:pPr>
            <a:r>
              <a:rPr lang="en-US" sz="4800" dirty="0"/>
              <a:t>COLLECTIVE MEMORY </a:t>
            </a:r>
          </a:p>
          <a:p>
            <a:pPr marL="76200" indent="0">
              <a:buNone/>
            </a:pPr>
            <a:endParaRPr lang="en-US" sz="4800" dirty="0"/>
          </a:p>
          <a:p>
            <a:pPr marL="76200" indent="0">
              <a:buNone/>
            </a:pPr>
            <a:r>
              <a:rPr lang="en-US" sz="4800" dirty="0"/>
              <a:t>of the EUROPEAN CITIZEN </a:t>
            </a:r>
          </a:p>
        </p:txBody>
      </p:sp>
    </p:spTree>
    <p:extLst>
      <p:ext uri="{BB962C8B-B14F-4D97-AF65-F5344CB8AC3E}">
        <p14:creationId xmlns:p14="http://schemas.microsoft.com/office/powerpoint/2010/main" val="306473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4fc70c559_2_214"/>
          <p:cNvSpPr txBox="1"/>
          <p:nvPr/>
        </p:nvSpPr>
        <p:spPr>
          <a:xfrm>
            <a:off x="1590469" y="2860199"/>
            <a:ext cx="9011061" cy="21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IS ARCHIVES PORTAL EUROPE </a:t>
            </a:r>
            <a:endParaRPr sz="3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5f3e2bf7_0_0"/>
          <p:cNvSpPr txBox="1"/>
          <p:nvPr/>
        </p:nvSpPr>
        <p:spPr>
          <a:xfrm>
            <a:off x="2525250" y="2342841"/>
            <a:ext cx="6499800" cy="21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r>
              <a:rPr lang="it-IT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2b5f3e2bf7_0_18"/>
          <p:cNvSpPr txBox="1">
            <a:spLocks noGrp="1"/>
          </p:cNvSpPr>
          <p:nvPr>
            <p:ph type="title"/>
          </p:nvPr>
        </p:nvSpPr>
        <p:spPr>
          <a:xfrm>
            <a:off x="199500" y="211775"/>
            <a:ext cx="115671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Searching in APE</a:t>
            </a:r>
            <a:endParaRPr/>
          </a:p>
        </p:txBody>
      </p:sp>
      <p:sp>
        <p:nvSpPr>
          <p:cNvPr id="314" name="Google Shape;314;g22b5f3e2bf7_0_18"/>
          <p:cNvSpPr txBox="1"/>
          <p:nvPr/>
        </p:nvSpPr>
        <p:spPr>
          <a:xfrm>
            <a:off x="2234286" y="1841275"/>
            <a:ext cx="182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B23063"/>
                </a:solidFill>
                <a:latin typeface="Open Sans"/>
                <a:ea typeface="Open Sans"/>
                <a:cs typeface="Open Sans"/>
                <a:sym typeface="Open Sans"/>
              </a:rPr>
              <a:t>BY </a:t>
            </a:r>
            <a:r>
              <a:rPr lang="it-IT" b="1">
                <a:solidFill>
                  <a:srgbClr val="B23063"/>
                </a:solidFill>
                <a:latin typeface="Open Sans"/>
                <a:ea typeface="Open Sans"/>
                <a:cs typeface="Open Sans"/>
                <a:sym typeface="Open Sans"/>
              </a:rPr>
              <a:t>INSTITUTION</a:t>
            </a:r>
            <a:endParaRPr/>
          </a:p>
        </p:txBody>
      </p:sp>
      <p:pic>
        <p:nvPicPr>
          <p:cNvPr id="315" name="Google Shape;315;g22b5f3e2bf7_0_18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642" r="2633"/>
          <a:stretch/>
        </p:blipFill>
        <p:spPr>
          <a:xfrm>
            <a:off x="617202" y="2219252"/>
            <a:ext cx="5059364" cy="24194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6" name="Google Shape;316;g22b5f3e2bf7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449" y="892475"/>
            <a:ext cx="5062201" cy="531594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2b5f3e2bf7_0_18"/>
          <p:cNvSpPr txBox="1"/>
          <p:nvPr/>
        </p:nvSpPr>
        <p:spPr>
          <a:xfrm>
            <a:off x="8374074" y="620975"/>
            <a:ext cx="182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B23063"/>
                </a:solidFill>
                <a:latin typeface="Open Sans"/>
                <a:ea typeface="Open Sans"/>
                <a:cs typeface="Open Sans"/>
                <a:sym typeface="Open Sans"/>
              </a:rPr>
              <a:t>BY </a:t>
            </a:r>
            <a:r>
              <a:rPr lang="it-IT" b="1">
                <a:solidFill>
                  <a:srgbClr val="B23063"/>
                </a:solidFill>
                <a:latin typeface="Open Sans"/>
                <a:ea typeface="Open Sans"/>
                <a:cs typeface="Open Sans"/>
                <a:sym typeface="Open Sans"/>
              </a:rPr>
              <a:t>TOPIC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2b5f3e2bf7_0_10"/>
          <p:cNvSpPr txBox="1">
            <a:spLocks noGrp="1"/>
          </p:cNvSpPr>
          <p:nvPr>
            <p:ph type="title"/>
          </p:nvPr>
        </p:nvSpPr>
        <p:spPr>
          <a:xfrm>
            <a:off x="199500" y="211775"/>
            <a:ext cx="115671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Searching in APE</a:t>
            </a:r>
            <a:endParaRPr/>
          </a:p>
        </p:txBody>
      </p:sp>
      <p:sp>
        <p:nvSpPr>
          <p:cNvPr id="324" name="Google Shape;324;g22b5f3e2bf7_0_10"/>
          <p:cNvSpPr txBox="1"/>
          <p:nvPr/>
        </p:nvSpPr>
        <p:spPr>
          <a:xfrm>
            <a:off x="4999803" y="1294093"/>
            <a:ext cx="1274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B23063"/>
                </a:solidFill>
                <a:latin typeface="Open Sans"/>
                <a:ea typeface="Open Sans"/>
                <a:cs typeface="Open Sans"/>
                <a:sym typeface="Open Sans"/>
              </a:rPr>
              <a:t>BY KEYWORDS</a:t>
            </a:r>
            <a:endParaRPr/>
          </a:p>
        </p:txBody>
      </p:sp>
      <p:pic>
        <p:nvPicPr>
          <p:cNvPr id="325" name="Google Shape;325;g22b5f3e2bf7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00" y="1723293"/>
            <a:ext cx="11887200" cy="3090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b5f3e2bf7_0_36"/>
          <p:cNvSpPr txBox="1"/>
          <p:nvPr/>
        </p:nvSpPr>
        <p:spPr>
          <a:xfrm>
            <a:off x="300925" y="337425"/>
            <a:ext cx="11512500" cy="5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Boolean Operators</a:t>
            </a:r>
            <a:endParaRPr sz="28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endParaRPr sz="2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endParaRPr sz="2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   “ 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Wildcards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r>
              <a:rPr lang="it-IT"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= can be any character  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lang="it-IT"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= any character can follow</a:t>
            </a:r>
            <a:endParaRPr sz="2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Наполеон </a:t>
            </a:r>
            <a:r>
              <a:rPr lang="it-IT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it-IT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Ναπολέων </a:t>
            </a:r>
            <a:r>
              <a:rPr lang="it-IT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it-IT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Napoleon </a:t>
            </a:r>
            <a:r>
              <a:rPr lang="it-IT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it-IT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Napol</a:t>
            </a:r>
            <a:r>
              <a:rPr lang="it-IT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??</a:t>
            </a:r>
            <a:r>
              <a:rPr lang="it-IT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it-IT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g22b5f3e2bf7_0_36"/>
          <p:cNvSpPr txBox="1">
            <a:spLocks noGrp="1"/>
          </p:cNvSpPr>
          <p:nvPr>
            <p:ph type="title"/>
          </p:nvPr>
        </p:nvSpPr>
        <p:spPr>
          <a:xfrm>
            <a:off x="199500" y="211775"/>
            <a:ext cx="115671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Multilingual Search - operators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2b5f3e2bf7_0_43"/>
          <p:cNvSpPr txBox="1">
            <a:spLocks noGrp="1"/>
          </p:cNvSpPr>
          <p:nvPr>
            <p:ph type="title"/>
          </p:nvPr>
        </p:nvSpPr>
        <p:spPr>
          <a:xfrm>
            <a:off x="199500" y="211775"/>
            <a:ext cx="115671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Filters</a:t>
            </a:r>
            <a:endParaRPr/>
          </a:p>
        </p:txBody>
      </p:sp>
      <p:pic>
        <p:nvPicPr>
          <p:cNvPr id="339" name="Google Shape;339;g22b5f3e2bf7_0_43"/>
          <p:cNvPicPr preferRelativeResize="0"/>
          <p:nvPr/>
        </p:nvPicPr>
        <p:blipFill rotWithShape="1">
          <a:blip r:embed="rId3">
            <a:alphaModFix/>
          </a:blip>
          <a:srcRect t="5944"/>
          <a:stretch/>
        </p:blipFill>
        <p:spPr>
          <a:xfrm>
            <a:off x="1091750" y="1732775"/>
            <a:ext cx="7581900" cy="26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2b5f3e2bf7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8975" y="1193425"/>
            <a:ext cx="1981200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2b5f3e2bf7_0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6525" y="4136300"/>
            <a:ext cx="15430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2b5f3e2bf7_0_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8450" y="4136300"/>
            <a:ext cx="15811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2b5f3e2bf7_0_53"/>
          <p:cNvSpPr txBox="1">
            <a:spLocks noGrp="1"/>
          </p:cNvSpPr>
          <p:nvPr>
            <p:ph type="title"/>
          </p:nvPr>
        </p:nvSpPr>
        <p:spPr>
          <a:xfrm>
            <a:off x="199500" y="-169225"/>
            <a:ext cx="115671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Results</a:t>
            </a:r>
            <a:endParaRPr/>
          </a:p>
        </p:txBody>
      </p:sp>
      <p:pic>
        <p:nvPicPr>
          <p:cNvPr id="349" name="Google Shape;349;g22b5f3e2bf7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00" y="544225"/>
            <a:ext cx="3229952" cy="55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22b5f3e2bf7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1852" y="739475"/>
            <a:ext cx="8457748" cy="4290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2b5f3e2bf7_0_60"/>
          <p:cNvSpPr txBox="1">
            <a:spLocks noGrp="1"/>
          </p:cNvSpPr>
          <p:nvPr>
            <p:ph type="title"/>
          </p:nvPr>
        </p:nvSpPr>
        <p:spPr>
          <a:xfrm>
            <a:off x="199500" y="211775"/>
            <a:ext cx="115671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 network of archives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and researchers</a:t>
            </a:r>
            <a:endParaRPr/>
          </a:p>
        </p:txBody>
      </p:sp>
      <p:pic>
        <p:nvPicPr>
          <p:cNvPr id="357" name="Google Shape;357;g22b5f3e2bf7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6127" y="303317"/>
            <a:ext cx="6286500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22b5f3e2bf7_0_60" descr="Graphical user interface, text, application, emai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117" b="960"/>
          <a:stretch/>
        </p:blipFill>
        <p:spPr>
          <a:xfrm>
            <a:off x="5571675" y="1708425"/>
            <a:ext cx="3106574" cy="37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22b5f3e2bf7_0_60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3474" y="1708437"/>
            <a:ext cx="3278527" cy="37700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g22b5f3e2bf7_0_60"/>
          <p:cNvCxnSpPr/>
          <p:nvPr/>
        </p:nvCxnSpPr>
        <p:spPr>
          <a:xfrm>
            <a:off x="9129010" y="887517"/>
            <a:ext cx="479700" cy="820800"/>
          </a:xfrm>
          <a:prstGeom prst="straightConnector1">
            <a:avLst/>
          </a:prstGeom>
          <a:noFill/>
          <a:ln w="28575" cap="flat" cmpd="sng">
            <a:solidFill>
              <a:srgbClr val="B2306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1" name="Google Shape;361;g22b5f3e2bf7_0_60"/>
          <p:cNvCxnSpPr/>
          <p:nvPr/>
        </p:nvCxnSpPr>
        <p:spPr>
          <a:xfrm flipH="1">
            <a:off x="6867108" y="887517"/>
            <a:ext cx="435600" cy="820800"/>
          </a:xfrm>
          <a:prstGeom prst="straightConnector1">
            <a:avLst/>
          </a:prstGeom>
          <a:noFill/>
          <a:ln w="28575" cap="flat" cmpd="sng">
            <a:solidFill>
              <a:srgbClr val="B2306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2" name="Google Shape;362;g22b5f3e2bf7_0_60" descr="Text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3474" y="5509507"/>
            <a:ext cx="1435100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22b5f3e2bf7_0_71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50" y="1827300"/>
            <a:ext cx="2875375" cy="28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22b5f3e2bf7_0_71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8478" y="1881605"/>
            <a:ext cx="2875379" cy="287537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22b5f3e2bf7_0_71"/>
          <p:cNvSpPr/>
          <p:nvPr/>
        </p:nvSpPr>
        <p:spPr>
          <a:xfrm>
            <a:off x="2713600" y="-296025"/>
            <a:ext cx="6710100" cy="505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648" y="60000"/>
                </a:moveTo>
                <a:lnTo>
                  <a:pt x="5648" y="60000"/>
                </a:lnTo>
                <a:cubicBezTo>
                  <a:pt x="5648" y="34934"/>
                  <a:pt x="23992" y="13365"/>
                  <a:pt x="49449" y="8499"/>
                </a:cubicBezTo>
                <a:cubicBezTo>
                  <a:pt x="74906" y="3633"/>
                  <a:pt x="100373" y="16828"/>
                  <a:pt x="110256" y="40005"/>
                </a:cubicBezTo>
                <a:lnTo>
                  <a:pt x="114928" y="40005"/>
                </a:lnTo>
                <a:lnTo>
                  <a:pt x="108705" y="60000"/>
                </a:lnTo>
                <a:lnTo>
                  <a:pt x="92337" y="40005"/>
                </a:lnTo>
                <a:lnTo>
                  <a:pt x="96426" y="40005"/>
                </a:lnTo>
                <a:lnTo>
                  <a:pt x="96426" y="40005"/>
                </a:lnTo>
                <a:cubicBezTo>
                  <a:pt x="86200" y="25875"/>
                  <a:pt x="66477" y="19338"/>
                  <a:pt x="48052" y="23973"/>
                </a:cubicBezTo>
                <a:cubicBezTo>
                  <a:pt x="29627" y="28608"/>
                  <a:pt x="16943" y="43297"/>
                  <a:pt x="16943" y="60000"/>
                </a:cubicBezTo>
                <a:close/>
              </a:path>
            </a:pathLst>
          </a:custGeom>
          <a:solidFill>
            <a:srgbClr val="B23063"/>
          </a:solidFill>
          <a:ln w="12700" cap="flat" cmpd="sng">
            <a:solidFill>
              <a:srgbClr val="81234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22b5f3e2bf7_0_71"/>
          <p:cNvSpPr/>
          <p:nvPr/>
        </p:nvSpPr>
        <p:spPr>
          <a:xfrm rot="10800000">
            <a:off x="2682425" y="1447234"/>
            <a:ext cx="6708300" cy="522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42" y="60000"/>
                </a:moveTo>
                <a:lnTo>
                  <a:pt x="5842" y="60000"/>
                </a:lnTo>
                <a:cubicBezTo>
                  <a:pt x="5842" y="34799"/>
                  <a:pt x="24314" y="13153"/>
                  <a:pt x="49850" y="8430"/>
                </a:cubicBezTo>
                <a:cubicBezTo>
                  <a:pt x="75387" y="3707"/>
                  <a:pt x="100782" y="17240"/>
                  <a:pt x="110354" y="40671"/>
                </a:cubicBezTo>
                <a:lnTo>
                  <a:pt x="115316" y="40671"/>
                </a:lnTo>
                <a:lnTo>
                  <a:pt x="108316" y="60000"/>
                </a:lnTo>
                <a:lnTo>
                  <a:pt x="91947" y="40671"/>
                </a:lnTo>
                <a:lnTo>
                  <a:pt x="96397" y="40671"/>
                </a:lnTo>
                <a:lnTo>
                  <a:pt x="96397" y="40671"/>
                </a:lnTo>
                <a:cubicBezTo>
                  <a:pt x="86561" y="26233"/>
                  <a:pt x="67027" y="19360"/>
                  <a:pt x="48640" y="23866"/>
                </a:cubicBezTo>
                <a:cubicBezTo>
                  <a:pt x="30252" y="28373"/>
                  <a:pt x="17526" y="43152"/>
                  <a:pt x="17526" y="60000"/>
                </a:cubicBezTo>
                <a:close/>
              </a:path>
            </a:pathLst>
          </a:custGeom>
          <a:solidFill>
            <a:srgbClr val="178AA8"/>
          </a:solidFill>
          <a:ln w="12700" cap="flat" cmpd="sng">
            <a:solidFill>
              <a:srgbClr val="168A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22b5f3e2bf7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0051" y="131563"/>
            <a:ext cx="3546468" cy="612934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168AA8"/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"/>
          <p:cNvSpPr txBox="1"/>
          <p:nvPr/>
        </p:nvSpPr>
        <p:spPr>
          <a:xfrm>
            <a:off x="731848" y="548950"/>
            <a:ext cx="107283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it-IT" sz="7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</a:t>
            </a:r>
            <a:r>
              <a:rPr lang="it-IT" sz="72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</a:t>
            </a:r>
            <a:r>
              <a:rPr lang="it-IT" sz="7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it-IT" sz="36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your</a:t>
            </a:r>
            <a:r>
              <a:rPr lang="it-IT" sz="3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36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attention</a:t>
            </a:r>
            <a:r>
              <a:rPr lang="it-IT" sz="3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!</a:t>
            </a:r>
            <a:endParaRPr sz="7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17"/>
          <p:cNvSpPr txBox="1"/>
          <p:nvPr/>
        </p:nvSpPr>
        <p:spPr>
          <a:xfrm>
            <a:off x="731848" y="2835990"/>
            <a:ext cx="10728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sng" strike="noStrike" cap="none">
                <a:solidFill>
                  <a:srgbClr val="B2306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www.archivesportaleurope.net</a:t>
            </a:r>
            <a:endParaRPr sz="2400" b="0" i="0" u="none" strike="noStrike" cap="none">
              <a:solidFill>
                <a:srgbClr val="B230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@archivesportal</a:t>
            </a: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sng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marta.musso@archivesportaleurope.net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sng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info@archivesportaleurope.net</a:t>
            </a:r>
            <a:endParaRPr sz="2400" b="0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2400" b="1" i="0" u="none" strike="noStrike" cap="none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b="1" i="0" u="none" strike="noStrike" cap="none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170ce2d572_3_9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113" y="1295575"/>
            <a:ext cx="9933235" cy="504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170ce2d572_3_909"/>
          <p:cNvSpPr txBox="1"/>
          <p:nvPr/>
        </p:nvSpPr>
        <p:spPr>
          <a:xfrm>
            <a:off x="599867" y="387479"/>
            <a:ext cx="1086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sng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www.archivesportaleurope.net</a:t>
            </a:r>
            <a:r>
              <a:rPr lang="it-IT" sz="36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600" b="0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6" name="Google Shape;86;g1170ce2d572_3_909"/>
          <p:cNvGrpSpPr/>
          <p:nvPr/>
        </p:nvGrpSpPr>
        <p:grpSpPr>
          <a:xfrm>
            <a:off x="599871" y="1361111"/>
            <a:ext cx="1664177" cy="2035411"/>
            <a:chOff x="7083182" y="677398"/>
            <a:chExt cx="1565400" cy="1914600"/>
          </a:xfrm>
        </p:grpSpPr>
        <p:pic>
          <p:nvPicPr>
            <p:cNvPr id="87" name="Google Shape;87;g1170ce2d572_3_90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83182" y="677398"/>
              <a:ext cx="1565400" cy="19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g1170ce2d572_3_909"/>
            <p:cNvSpPr txBox="1"/>
            <p:nvPr/>
          </p:nvSpPr>
          <p:spPr>
            <a:xfrm>
              <a:off x="7215591" y="1373078"/>
              <a:ext cx="13008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it-IT" sz="2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36</a:t>
              </a:r>
              <a:endParaRPr sz="2700" b="1" i="0" u="none" strike="noStrike" cap="none" baseline="300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9" name="Google Shape;89;g1170ce2d572_3_909"/>
          <p:cNvGrpSpPr/>
          <p:nvPr/>
        </p:nvGrpSpPr>
        <p:grpSpPr>
          <a:xfrm>
            <a:off x="599871" y="4566578"/>
            <a:ext cx="1664177" cy="2035411"/>
            <a:chOff x="7083182" y="4266022"/>
            <a:chExt cx="1565400" cy="1914600"/>
          </a:xfrm>
        </p:grpSpPr>
        <p:pic>
          <p:nvPicPr>
            <p:cNvPr id="90" name="Google Shape;90;g1170ce2d572_3_90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83182" y="4266022"/>
              <a:ext cx="1565400" cy="19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g1170ce2d572_3_909"/>
            <p:cNvSpPr txBox="1"/>
            <p:nvPr/>
          </p:nvSpPr>
          <p:spPr>
            <a:xfrm>
              <a:off x="7215591" y="5001584"/>
              <a:ext cx="13008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it-IT" sz="2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sz="2700" b="1" i="0" u="none" strike="noStrike" cap="none" baseline="300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2" name="Google Shape;92;g1170ce2d572_3_909"/>
          <p:cNvGrpSpPr/>
          <p:nvPr/>
        </p:nvGrpSpPr>
        <p:grpSpPr>
          <a:xfrm>
            <a:off x="600563" y="2964018"/>
            <a:ext cx="4169131" cy="2035552"/>
            <a:chOff x="492585" y="2208537"/>
            <a:chExt cx="3126926" cy="1526702"/>
          </a:xfrm>
        </p:grpSpPr>
        <p:grpSp>
          <p:nvGrpSpPr>
            <p:cNvPr id="93" name="Google Shape;93;g1170ce2d572_3_909"/>
            <p:cNvGrpSpPr/>
            <p:nvPr/>
          </p:nvGrpSpPr>
          <p:grpSpPr>
            <a:xfrm>
              <a:off x="492585" y="2208537"/>
              <a:ext cx="1248250" cy="1526702"/>
              <a:chOff x="6605379" y="1898347"/>
              <a:chExt cx="1565400" cy="1914600"/>
            </a:xfrm>
          </p:grpSpPr>
          <p:pic>
            <p:nvPicPr>
              <p:cNvPr id="94" name="Google Shape;94;g1170ce2d572_3_90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605379" y="1898347"/>
                <a:ext cx="1565400" cy="1914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5" name="Google Shape;95;g1170ce2d572_3_909"/>
              <p:cNvSpPr txBox="1"/>
              <p:nvPr/>
            </p:nvSpPr>
            <p:spPr>
              <a:xfrm>
                <a:off x="6737788" y="2594027"/>
                <a:ext cx="1300800" cy="50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rPr lang="it-IT" sz="2700" b="1" i="0" u="none" strike="noStrike" cap="none">
                    <a:solidFill>
                      <a:srgbClr val="8080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24+</a:t>
                </a:r>
                <a:endParaRPr sz="2700" b="1" i="0" u="none" strike="noStrike" cap="none" baseline="30000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96" name="Google Shape;96;g1170ce2d572_3_909"/>
            <p:cNvGrpSpPr/>
            <p:nvPr/>
          </p:nvGrpSpPr>
          <p:grpSpPr>
            <a:xfrm>
              <a:off x="1771495" y="2655200"/>
              <a:ext cx="1848016" cy="413820"/>
              <a:chOff x="1771495" y="2512058"/>
              <a:chExt cx="1848016" cy="413820"/>
            </a:xfrm>
          </p:grpSpPr>
          <p:sp>
            <p:nvSpPr>
              <p:cNvPr id="97" name="Google Shape;97;g1170ce2d572_3_909"/>
              <p:cNvSpPr txBox="1"/>
              <p:nvPr/>
            </p:nvSpPr>
            <p:spPr>
              <a:xfrm>
                <a:off x="1771495" y="2512058"/>
                <a:ext cx="1248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it-IT" sz="2000" b="1" i="0" u="none" strike="noStrike" cap="none">
                    <a:solidFill>
                      <a:srgbClr val="B2306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Languages</a:t>
                </a: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g1170ce2d572_3_909"/>
              <p:cNvSpPr/>
              <p:nvPr/>
            </p:nvSpPr>
            <p:spPr>
              <a:xfrm>
                <a:off x="1771511" y="2736278"/>
                <a:ext cx="1848000" cy="18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it-IT" sz="1500" b="0" i="0" u="none" strike="noStrike" cap="non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All EU + Georgian, Hebrew, Icelandic, Turkish</a:t>
                </a:r>
                <a:endParaRPr sz="15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99" name="Google Shape;99;g1170ce2d572_3_909"/>
          <p:cNvGrpSpPr/>
          <p:nvPr/>
        </p:nvGrpSpPr>
        <p:grpSpPr>
          <a:xfrm>
            <a:off x="2305718" y="1968076"/>
            <a:ext cx="2463963" cy="821345"/>
            <a:chOff x="2152493" y="2969254"/>
            <a:chExt cx="1848018" cy="616024"/>
          </a:xfrm>
        </p:grpSpPr>
        <p:sp>
          <p:nvSpPr>
            <p:cNvPr id="100" name="Google Shape;100;g1170ce2d572_3_909"/>
            <p:cNvSpPr txBox="1"/>
            <p:nvPr/>
          </p:nvSpPr>
          <p:spPr>
            <a:xfrm>
              <a:off x="2152493" y="2969254"/>
              <a:ext cx="1444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2000" b="1" i="0" u="none" strike="noStrike" cap="none">
                  <a:solidFill>
                    <a:srgbClr val="B23063"/>
                  </a:solidFill>
                  <a:latin typeface="Open Sans"/>
                  <a:ea typeface="Open Sans"/>
                  <a:cs typeface="Open Sans"/>
                  <a:sym typeface="Open Sans"/>
                </a:rPr>
                <a:t>Countries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1170ce2d572_3_909"/>
            <p:cNvSpPr/>
            <p:nvPr/>
          </p:nvSpPr>
          <p:spPr>
            <a:xfrm>
              <a:off x="2152511" y="3193478"/>
              <a:ext cx="18480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it-IT" sz="15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Overseas territories</a:t>
              </a:r>
              <a:endPara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2" name="Google Shape;102;g1170ce2d572_3_909"/>
          <p:cNvGrpSpPr/>
          <p:nvPr/>
        </p:nvGrpSpPr>
        <p:grpSpPr>
          <a:xfrm>
            <a:off x="2305716" y="5173765"/>
            <a:ext cx="2463965" cy="554576"/>
            <a:chOff x="2152491" y="2969236"/>
            <a:chExt cx="1848020" cy="415942"/>
          </a:xfrm>
        </p:grpSpPr>
        <p:sp>
          <p:nvSpPr>
            <p:cNvPr id="103" name="Google Shape;103;g1170ce2d572_3_909"/>
            <p:cNvSpPr txBox="1"/>
            <p:nvPr/>
          </p:nvSpPr>
          <p:spPr>
            <a:xfrm>
              <a:off x="2152491" y="2969236"/>
              <a:ext cx="1571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2000" b="1" i="0" u="none" strike="noStrike" cap="none">
                  <a:solidFill>
                    <a:srgbClr val="B23063"/>
                  </a:solidFill>
                  <a:latin typeface="Open Sans"/>
                  <a:ea typeface="Open Sans"/>
                  <a:cs typeface="Open Sans"/>
                  <a:sym typeface="Open Sans"/>
                </a:rPr>
                <a:t>Alphabets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1170ce2d572_3_909"/>
            <p:cNvSpPr/>
            <p:nvPr/>
          </p:nvSpPr>
          <p:spPr>
            <a:xfrm>
              <a:off x="2152511" y="3193478"/>
              <a:ext cx="18480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it-IT" sz="15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ქართველი, Ελληνικά, български, </a:t>
              </a:r>
              <a:br>
                <a:rPr lang="it-IT" sz="15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it-IT" sz="15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עִברִית</a:t>
              </a:r>
              <a:endParaRPr sz="15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5" name="Google Shape;105;g1170ce2d572_3_909"/>
          <p:cNvGrpSpPr/>
          <p:nvPr/>
        </p:nvGrpSpPr>
        <p:grpSpPr>
          <a:xfrm>
            <a:off x="7502637" y="1361112"/>
            <a:ext cx="1664177" cy="2035411"/>
            <a:chOff x="7083182" y="677398"/>
            <a:chExt cx="1565400" cy="1914600"/>
          </a:xfrm>
        </p:grpSpPr>
        <p:pic>
          <p:nvPicPr>
            <p:cNvPr id="106" name="Google Shape;106;g1170ce2d572_3_90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83182" y="677398"/>
              <a:ext cx="1565400" cy="19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g1170ce2d572_3_909"/>
            <p:cNvSpPr txBox="1"/>
            <p:nvPr/>
          </p:nvSpPr>
          <p:spPr>
            <a:xfrm>
              <a:off x="7285457" y="1387292"/>
              <a:ext cx="1266900" cy="4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it-IT" sz="22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7,100+</a:t>
              </a:r>
              <a:endParaRPr sz="2200" b="1" i="0" u="none" strike="noStrike" cap="none" baseline="300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8" name="Google Shape;108;g1170ce2d572_3_909"/>
          <p:cNvGrpSpPr/>
          <p:nvPr/>
        </p:nvGrpSpPr>
        <p:grpSpPr>
          <a:xfrm>
            <a:off x="9166460" y="2043083"/>
            <a:ext cx="2463954" cy="822538"/>
            <a:chOff x="2152499" y="2969259"/>
            <a:chExt cx="1848012" cy="616919"/>
          </a:xfrm>
        </p:grpSpPr>
        <p:sp>
          <p:nvSpPr>
            <p:cNvPr id="109" name="Google Shape;109;g1170ce2d572_3_909"/>
            <p:cNvSpPr txBox="1"/>
            <p:nvPr/>
          </p:nvSpPr>
          <p:spPr>
            <a:xfrm>
              <a:off x="2152499" y="2969259"/>
              <a:ext cx="1714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2000" b="1" i="0" u="none" strike="noStrike" cap="none">
                  <a:solidFill>
                    <a:srgbClr val="B23063"/>
                  </a:solidFill>
                  <a:latin typeface="Open Sans"/>
                  <a:ea typeface="Open Sans"/>
                  <a:cs typeface="Open Sans"/>
                  <a:sym typeface="Open Sans"/>
                </a:rPr>
                <a:t>Institutions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1170ce2d572_3_909"/>
            <p:cNvSpPr/>
            <p:nvPr/>
          </p:nvSpPr>
          <p:spPr>
            <a:xfrm>
              <a:off x="2152511" y="3193478"/>
              <a:ext cx="18480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it-IT" sz="15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1,100+</a:t>
              </a:r>
              <a:r>
                <a:rPr lang="it-IT" sz="15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active Content Providers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g1170ce2d572_3_909"/>
          <p:cNvGrpSpPr/>
          <p:nvPr/>
        </p:nvGrpSpPr>
        <p:grpSpPr>
          <a:xfrm>
            <a:off x="7502632" y="2983113"/>
            <a:ext cx="1664177" cy="2035411"/>
            <a:chOff x="7083182" y="677398"/>
            <a:chExt cx="1565400" cy="1914600"/>
          </a:xfrm>
        </p:grpSpPr>
        <p:pic>
          <p:nvPicPr>
            <p:cNvPr id="112" name="Google Shape;112;g1170ce2d572_3_90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83182" y="677398"/>
              <a:ext cx="1565400" cy="19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g1170ce2d572_3_909"/>
            <p:cNvSpPr txBox="1"/>
            <p:nvPr/>
          </p:nvSpPr>
          <p:spPr>
            <a:xfrm>
              <a:off x="7215591" y="1373078"/>
              <a:ext cx="13008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it-IT" sz="2700" b="1" i="0" u="none" strike="noStrike" cap="none">
                  <a:solidFill>
                    <a:srgbClr val="808080"/>
                  </a:solidFill>
                  <a:latin typeface="Open Sans"/>
                  <a:ea typeface="Open Sans"/>
                  <a:cs typeface="Open Sans"/>
                  <a:sym typeface="Open Sans"/>
                </a:rPr>
                <a:t>660k+</a:t>
              </a:r>
              <a:endParaRPr sz="2700" b="1" i="0" u="none" strike="noStrike" cap="none" baseline="300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4" name="Google Shape;114;g1170ce2d572_3_909"/>
          <p:cNvGrpSpPr/>
          <p:nvPr/>
        </p:nvGrpSpPr>
        <p:grpSpPr>
          <a:xfrm>
            <a:off x="9208497" y="3590076"/>
            <a:ext cx="2802730" cy="822546"/>
            <a:chOff x="2152506" y="2969253"/>
            <a:chExt cx="2102100" cy="616925"/>
          </a:xfrm>
        </p:grpSpPr>
        <p:sp>
          <p:nvSpPr>
            <p:cNvPr id="115" name="Google Shape;115;g1170ce2d572_3_909"/>
            <p:cNvSpPr txBox="1"/>
            <p:nvPr/>
          </p:nvSpPr>
          <p:spPr>
            <a:xfrm>
              <a:off x="2152506" y="2969253"/>
              <a:ext cx="2102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it-IT" sz="2000" b="1" i="0" u="none" strike="noStrike" cap="none">
                  <a:solidFill>
                    <a:srgbClr val="B23063"/>
                  </a:solidFill>
                  <a:latin typeface="Open Sans"/>
                  <a:ea typeface="Open Sans"/>
                  <a:cs typeface="Open Sans"/>
                  <a:sym typeface="Open Sans"/>
                </a:rPr>
                <a:t>Collections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170ce2d572_3_909"/>
            <p:cNvSpPr/>
            <p:nvPr/>
          </p:nvSpPr>
          <p:spPr>
            <a:xfrm>
              <a:off x="2152511" y="3193478"/>
              <a:ext cx="18480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it-IT" sz="15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The largest online</a:t>
              </a:r>
              <a:endPara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it-IT" sz="15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archival portal in the world </a:t>
              </a:r>
              <a:endPara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7" name="Google Shape;117;g1170ce2d572_3_909"/>
          <p:cNvSpPr txBox="1"/>
          <p:nvPr/>
        </p:nvSpPr>
        <p:spPr>
          <a:xfrm>
            <a:off x="4694731" y="3590071"/>
            <a:ext cx="26580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>
                <a:solidFill>
                  <a:srgbClr val="B23063"/>
                </a:solidFill>
                <a:latin typeface="Open Sans"/>
                <a:ea typeface="Open Sans"/>
                <a:cs typeface="Open Sans"/>
                <a:sym typeface="Open Sans"/>
              </a:rPr>
              <a:t>Types of institutions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170ce2d572_3_909"/>
          <p:cNvSpPr/>
          <p:nvPr/>
        </p:nvSpPr>
        <p:spPr>
          <a:xfrm>
            <a:off x="5102877" y="3922329"/>
            <a:ext cx="18543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archives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City &amp; Regional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Private &amp; corporate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Museum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Parishes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Universities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etc….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3377" y="687711"/>
            <a:ext cx="5820404" cy="502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 txBox="1"/>
          <p:nvPr/>
        </p:nvSpPr>
        <p:spPr>
          <a:xfrm>
            <a:off x="731838" y="121006"/>
            <a:ext cx="107283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0" i="0" u="none" strike="noStrike" cap="none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r>
              <a:rPr lang="id-ID" sz="3600" b="0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d-ID" sz="3600" b="0" i="0" u="none" strike="noStrike" cap="none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lang="id-ID" sz="3600" b="0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d-ID" sz="3600" b="0" i="0" u="none" strike="noStrike" cap="none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Archives</a:t>
            </a:r>
            <a:r>
              <a:rPr lang="id-ID" sz="3600" b="0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Portal </a:t>
            </a:r>
            <a:r>
              <a:rPr lang="id-ID" sz="3600" b="0" i="0" u="none" strike="noStrike" cap="none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Europe</a:t>
            </a:r>
            <a:endParaRPr sz="3600" b="0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2" name="Google Shape;232;p3"/>
          <p:cNvGrpSpPr/>
          <p:nvPr/>
        </p:nvGrpSpPr>
        <p:grpSpPr>
          <a:xfrm>
            <a:off x="875624" y="723874"/>
            <a:ext cx="10008686" cy="5662178"/>
            <a:chOff x="875624" y="723874"/>
            <a:chExt cx="10008686" cy="5662178"/>
          </a:xfrm>
        </p:grpSpPr>
        <p:grpSp>
          <p:nvGrpSpPr>
            <p:cNvPr id="233" name="Google Shape;233;p3"/>
            <p:cNvGrpSpPr/>
            <p:nvPr/>
          </p:nvGrpSpPr>
          <p:grpSpPr>
            <a:xfrm>
              <a:off x="875624" y="723874"/>
              <a:ext cx="10008686" cy="5662178"/>
              <a:chOff x="1745247" y="1064302"/>
              <a:chExt cx="8373113" cy="4736891"/>
            </a:xfrm>
          </p:grpSpPr>
          <p:sp>
            <p:nvSpPr>
              <p:cNvPr id="234" name="Google Shape;234;p3"/>
              <p:cNvSpPr/>
              <p:nvPr/>
            </p:nvSpPr>
            <p:spPr>
              <a:xfrm>
                <a:off x="1745247" y="1064302"/>
                <a:ext cx="8373113" cy="4736891"/>
              </a:xfrm>
              <a:prstGeom prst="roundRect">
                <a:avLst>
                  <a:gd name="adj" fmla="val 4645"/>
                </a:avLst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lin ang="18900000" scaled="0"/>
              </a:gradFill>
              <a:ln>
                <a:noFill/>
              </a:ln>
              <a:effectLst>
                <a:outerShdw blurRad="254000" dist="114300" dir="5400000" algn="t" rotWithShape="0">
                  <a:srgbClr val="BFBFBF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872119" y="1187646"/>
                <a:ext cx="8119369" cy="4490202"/>
              </a:xfrm>
              <a:prstGeom prst="roundRect">
                <a:avLst>
                  <a:gd name="adj" fmla="val 464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6" name="Google Shape;236;p3"/>
            <p:cNvSpPr txBox="1"/>
            <p:nvPr/>
          </p:nvSpPr>
          <p:spPr>
            <a:xfrm>
              <a:off x="1998553" y="1282769"/>
              <a:ext cx="8119369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2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2005 Council Recommendation on priority actions to increase cooperation in the field of archives in Europe</a:t>
              </a:r>
              <a:endPara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568996" y="3429000"/>
              <a:ext cx="6621941" cy="975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0" i="0" u="sng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Internet  has helped  to position archives as irreplaceable professional providers of information </a:t>
              </a:r>
              <a:r>
                <a:rPr lang="id-ID"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about the past and the roots of the common identity of communities</a:t>
              </a: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/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 Online Historical Archives - 2005</a:t>
            </a:r>
            <a:endParaRPr/>
          </a:p>
        </p:txBody>
      </p:sp>
      <p:graphicFrame>
        <p:nvGraphicFramePr>
          <p:cNvPr id="245" name="Google Shape;245;p4"/>
          <p:cNvGraphicFramePr/>
          <p:nvPr>
            <p:extLst>
              <p:ext uri="{D42A27DB-BD31-4B8C-83A1-F6EECF244321}">
                <p14:modId xmlns:p14="http://schemas.microsoft.com/office/powerpoint/2010/main" val="3254629481"/>
              </p:ext>
            </p:extLst>
          </p:nvPr>
        </p:nvGraphicFramePr>
        <p:xfrm>
          <a:off x="4207933" y="171161"/>
          <a:ext cx="7347550" cy="60719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2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COUNTRY</a:t>
                      </a:r>
                      <a:endParaRPr/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 INSTITUTION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NATIONAL AGGREGATORS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EXTRA EU INTERNATIONAL AGGREGATORS 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STILL ONLINE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Czech Republic 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Estonia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Finland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France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Germany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u="none" strike="noStrike" cap="none" dirty="0" err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Italy</a:t>
                      </a:r>
                      <a:endParaRPr sz="1200" b="0" i="0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Lithuania</a:t>
                      </a:r>
                      <a:endParaRPr/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dirty="0"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Netherlands</a:t>
                      </a:r>
                      <a:endParaRPr/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Poland</a:t>
                      </a:r>
                      <a:endParaRPr/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Portugal</a:t>
                      </a:r>
                      <a:endParaRPr/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Slovenia</a:t>
                      </a:r>
                      <a:endParaRPr/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Spain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Sweden</a:t>
                      </a:r>
                      <a:endParaRPr/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UK</a:t>
                      </a:r>
                      <a:endParaRPr/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id-ID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EU-level</a:t>
                      </a:r>
                      <a:endParaRPr/>
                    </a:p>
                  </a:txBody>
                  <a:tcPr marL="91725" marR="91725" marT="60200" marB="602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/>
                    </a:p>
                  </a:txBody>
                  <a:tcPr marL="91725" marR="91725" marT="60200" marB="602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70ce2d572_3_135"/>
          <p:cNvSpPr txBox="1"/>
          <p:nvPr/>
        </p:nvSpPr>
        <p:spPr>
          <a:xfrm>
            <a:off x="469900" y="375218"/>
            <a:ext cx="1127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from APEnet ad APEF 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g1170ce2d572_3_135"/>
          <p:cNvPicPr preferRelativeResize="0"/>
          <p:nvPr/>
        </p:nvPicPr>
        <p:blipFill rotWithShape="1">
          <a:blip r:embed="rId3">
            <a:alphaModFix/>
          </a:blip>
          <a:srcRect t="12184" r="82321" b="49999"/>
          <a:stretch/>
        </p:blipFill>
        <p:spPr>
          <a:xfrm>
            <a:off x="1178692" y="5315047"/>
            <a:ext cx="2153166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170ce2d572_3_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8496" y="5365755"/>
            <a:ext cx="1410433" cy="6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170ce2d572_3_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1231" y="4925437"/>
            <a:ext cx="1557345" cy="1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170ce2d572_3_135"/>
          <p:cNvPicPr preferRelativeResize="0"/>
          <p:nvPr/>
        </p:nvPicPr>
        <p:blipFill rotWithShape="1">
          <a:blip r:embed="rId6">
            <a:alphaModFix/>
          </a:blip>
          <a:srcRect l="13407" r="4537"/>
          <a:stretch/>
        </p:blipFill>
        <p:spPr>
          <a:xfrm>
            <a:off x="467613" y="1917725"/>
            <a:ext cx="3575325" cy="32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170ce2d572_3_135"/>
          <p:cNvPicPr preferRelativeResize="0"/>
          <p:nvPr/>
        </p:nvPicPr>
        <p:blipFill rotWithShape="1">
          <a:blip r:embed="rId7">
            <a:alphaModFix/>
          </a:blip>
          <a:srcRect l="16803" t="565" r="3292"/>
          <a:stretch/>
        </p:blipFill>
        <p:spPr>
          <a:xfrm>
            <a:off x="8128522" y="1917725"/>
            <a:ext cx="3595865" cy="32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170ce2d572_3_135"/>
          <p:cNvPicPr preferRelativeResize="0"/>
          <p:nvPr/>
        </p:nvPicPr>
        <p:blipFill rotWithShape="1">
          <a:blip r:embed="rId8">
            <a:alphaModFix/>
          </a:blip>
          <a:srcRect l="11605" r="7111"/>
          <a:stretch/>
        </p:blipFill>
        <p:spPr>
          <a:xfrm>
            <a:off x="4308325" y="1917725"/>
            <a:ext cx="3575325" cy="32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70ce2d572_3_145"/>
          <p:cNvSpPr txBox="1"/>
          <p:nvPr/>
        </p:nvSpPr>
        <p:spPr>
          <a:xfrm>
            <a:off x="469900" y="366031"/>
            <a:ext cx="1127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Structure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1170ce2d572_3_145"/>
          <p:cNvSpPr/>
          <p:nvPr/>
        </p:nvSpPr>
        <p:spPr>
          <a:xfrm>
            <a:off x="1045303" y="1918074"/>
            <a:ext cx="2262300" cy="2262300"/>
          </a:xfrm>
          <a:prstGeom prst="ellipse">
            <a:avLst/>
          </a:prstGeom>
          <a:noFill/>
          <a:ln w="19050" cap="flat" cmpd="sng">
            <a:solidFill>
              <a:srgbClr val="178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Assembly of Associates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g1170ce2d572_3_145"/>
          <p:cNvSpPr/>
          <p:nvPr/>
        </p:nvSpPr>
        <p:spPr>
          <a:xfrm>
            <a:off x="3424299" y="1918074"/>
            <a:ext cx="2262300" cy="2262300"/>
          </a:xfrm>
          <a:prstGeom prst="ellipse">
            <a:avLst/>
          </a:prstGeom>
          <a:noFill/>
          <a:ln w="19050" cap="flat" cmpd="sng">
            <a:solidFill>
              <a:srgbClr val="178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Governing Board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g1170ce2d572_3_145"/>
          <p:cNvSpPr/>
          <p:nvPr/>
        </p:nvSpPr>
        <p:spPr>
          <a:xfrm>
            <a:off x="6712085" y="2632127"/>
            <a:ext cx="2262219" cy="22622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178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staff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g1170ce2d572_3_145"/>
          <p:cNvSpPr/>
          <p:nvPr/>
        </p:nvSpPr>
        <p:spPr>
          <a:xfrm>
            <a:off x="5803295" y="1314252"/>
            <a:ext cx="3810053" cy="3810301"/>
          </a:xfrm>
          <a:prstGeom prst="ellipse">
            <a:avLst/>
          </a:prstGeom>
          <a:solidFill>
            <a:srgbClr val="B23063"/>
          </a:solidFill>
          <a:ln w="9525" cap="flat" cmpd="sng">
            <a:solidFill>
              <a:srgbClr val="B23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t-IT" sz="27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sz="27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g1170ce2d572_3_145"/>
          <p:cNvSpPr/>
          <p:nvPr/>
        </p:nvSpPr>
        <p:spPr>
          <a:xfrm>
            <a:off x="5803395" y="1967951"/>
            <a:ext cx="2262219" cy="22622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178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Staff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g1170ce2d572_3_145"/>
          <p:cNvSpPr txBox="1"/>
          <p:nvPr/>
        </p:nvSpPr>
        <p:spPr>
          <a:xfrm>
            <a:off x="7988723" y="3361975"/>
            <a:ext cx="1647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Country Managers</a:t>
            </a:r>
            <a:endParaRPr sz="2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g1170ce2d572_3_145"/>
          <p:cNvSpPr/>
          <p:nvPr/>
        </p:nvSpPr>
        <p:spPr>
          <a:xfrm>
            <a:off x="9167967" y="2133182"/>
            <a:ext cx="1647301" cy="164730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178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Providers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g1170ce2d572_3_145"/>
          <p:cNvSpPr/>
          <p:nvPr/>
        </p:nvSpPr>
        <p:spPr>
          <a:xfrm>
            <a:off x="8361401" y="1129531"/>
            <a:ext cx="1647301" cy="164730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178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Providers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g1170ce2d572_3_145"/>
          <p:cNvSpPr/>
          <p:nvPr/>
        </p:nvSpPr>
        <p:spPr>
          <a:xfrm>
            <a:off x="9265360" y="3270847"/>
            <a:ext cx="1647301" cy="164730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178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Providers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g1170ce2d572_3_145"/>
          <p:cNvSpPr/>
          <p:nvPr/>
        </p:nvSpPr>
        <p:spPr>
          <a:xfrm>
            <a:off x="8370179" y="4253631"/>
            <a:ext cx="1647301" cy="164730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178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Providers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g1170ce2d572_3_145"/>
          <p:cNvSpPr/>
          <p:nvPr/>
        </p:nvSpPr>
        <p:spPr>
          <a:xfrm>
            <a:off x="2048200" y="3712350"/>
            <a:ext cx="175500" cy="990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rgbClr val="B23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170ce2d572_3_145"/>
          <p:cNvSpPr/>
          <p:nvPr/>
        </p:nvSpPr>
        <p:spPr>
          <a:xfrm>
            <a:off x="1208200" y="4727875"/>
            <a:ext cx="1855500" cy="1173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Countries that pay a fee to sustain the portal  (25)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70ce2d572_3_145"/>
          <p:cNvSpPr/>
          <p:nvPr/>
        </p:nvSpPr>
        <p:spPr>
          <a:xfrm>
            <a:off x="4467750" y="3940825"/>
            <a:ext cx="175500" cy="990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rgbClr val="B23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170ce2d572_3_145"/>
          <p:cNvSpPr/>
          <p:nvPr/>
        </p:nvSpPr>
        <p:spPr>
          <a:xfrm>
            <a:off x="3627750" y="4956350"/>
            <a:ext cx="1855500" cy="1173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Appointed by the AoA (6)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NL, ES, HU, CH, BE, 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170ce2d572_3_145"/>
          <p:cNvSpPr/>
          <p:nvPr/>
        </p:nvSpPr>
        <p:spPr>
          <a:xfrm>
            <a:off x="6777675" y="3940825"/>
            <a:ext cx="175500" cy="1190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rgbClr val="B23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170ce2d572_3_145"/>
          <p:cNvSpPr/>
          <p:nvPr/>
        </p:nvSpPr>
        <p:spPr>
          <a:xfrm>
            <a:off x="5937675" y="5161199"/>
            <a:ext cx="1855500" cy="1173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Kerstin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Kostas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170ce2d572_3_145"/>
          <p:cNvSpPr/>
          <p:nvPr/>
        </p:nvSpPr>
        <p:spPr>
          <a:xfrm>
            <a:off x="6574225" y="0"/>
            <a:ext cx="2530500" cy="1173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rep / country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 arch/national aggregator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170ce2d572_3_145"/>
          <p:cNvSpPr/>
          <p:nvPr/>
        </p:nvSpPr>
        <p:spPr>
          <a:xfrm rot="10800000" flipH="1">
            <a:off x="7988725" y="954175"/>
            <a:ext cx="175500" cy="1245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rgbClr val="B23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170ce2d572_3_145"/>
          <p:cNvSpPr/>
          <p:nvPr/>
        </p:nvSpPr>
        <p:spPr>
          <a:xfrm>
            <a:off x="10912650" y="2462725"/>
            <a:ext cx="1279500" cy="179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archive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of charge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Institution Managers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170ce2d572_3_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075" y="2836763"/>
            <a:ext cx="1686900" cy="50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170ce2d572_3_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4350" y="1136199"/>
            <a:ext cx="1068309" cy="6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170ce2d572_3_198"/>
          <p:cNvSpPr txBox="1"/>
          <p:nvPr/>
        </p:nvSpPr>
        <p:spPr>
          <a:xfrm>
            <a:off x="636446" y="219466"/>
            <a:ext cx="109191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Ingestion in the portal 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g1170ce2d572_3_198"/>
          <p:cNvSpPr/>
          <p:nvPr/>
        </p:nvSpPr>
        <p:spPr>
          <a:xfrm>
            <a:off x="2953567" y="1679592"/>
            <a:ext cx="2941200" cy="948300"/>
          </a:xfrm>
          <a:prstGeom prst="roundRect">
            <a:avLst>
              <a:gd name="adj" fmla="val 16667"/>
            </a:avLst>
          </a:prstGeom>
          <a:solidFill>
            <a:srgbClr val="B23063"/>
          </a:solidFill>
          <a:ln w="9525" cap="flat" cmpd="sng">
            <a:solidFill>
              <a:srgbClr val="B23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-IT" sz="21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National-level or theme-level </a:t>
            </a:r>
            <a:endParaRPr sz="2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-IT" sz="21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aggregators</a:t>
            </a:r>
            <a:endParaRPr sz="2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g1170ce2d572_3_198" descr="Internet Archive - The Evolving Internet Archive - The Evolving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0974" y="1863875"/>
            <a:ext cx="579837" cy="57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170ce2d572_3_198"/>
          <p:cNvSpPr/>
          <p:nvPr/>
        </p:nvSpPr>
        <p:spPr>
          <a:xfrm>
            <a:off x="2953567" y="3210962"/>
            <a:ext cx="2941200" cy="948300"/>
          </a:xfrm>
          <a:prstGeom prst="roundRect">
            <a:avLst>
              <a:gd name="adj" fmla="val 16667"/>
            </a:avLst>
          </a:prstGeom>
          <a:solidFill>
            <a:srgbClr val="178AA8"/>
          </a:solidFill>
          <a:ln w="9525" cap="flat" cmpd="sng">
            <a:solidFill>
              <a:srgbClr val="178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-IT" sz="21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 portal of single institution</a:t>
            </a:r>
            <a:endParaRPr sz="2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4" name="Google Shape;164;g1170ce2d572_3_198" descr="Internet Archive - The Evolving Internet Archive - The Evolving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1563" y="2458423"/>
            <a:ext cx="579837" cy="5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170ce2d572_3_198" descr="Internet Archive - The Evolving Internet Archive - The Evolving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134141" y="4388372"/>
            <a:ext cx="579837" cy="5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170ce2d572_3_198" descr="Internet Archive - The Evolving Internet Archive - The Evolving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0974" y="1159164"/>
            <a:ext cx="579837" cy="5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170ce2d572_3_198" descr="Internet Archive - The Evolving Internet Archive - The Evolving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0974" y="5197320"/>
            <a:ext cx="579837" cy="579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g1170ce2d572_3_198"/>
          <p:cNvCxnSpPr>
            <a:stCxn id="165" idx="0"/>
            <a:endCxn id="163" idx="2"/>
          </p:cNvCxnSpPr>
          <p:nvPr/>
        </p:nvCxnSpPr>
        <p:spPr>
          <a:xfrm rot="10800000">
            <a:off x="4424060" y="4159172"/>
            <a:ext cx="0" cy="229200"/>
          </a:xfrm>
          <a:prstGeom prst="straightConnector1">
            <a:avLst/>
          </a:prstGeom>
          <a:noFill/>
          <a:ln w="28575" cap="flat" cmpd="sng">
            <a:solidFill>
              <a:srgbClr val="178AA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g1170ce2d572_3_198"/>
          <p:cNvCxnSpPr>
            <a:stCxn id="162" idx="1"/>
          </p:cNvCxnSpPr>
          <p:nvPr/>
        </p:nvCxnSpPr>
        <p:spPr>
          <a:xfrm>
            <a:off x="1580811" y="2153794"/>
            <a:ext cx="1596600" cy="0"/>
          </a:xfrm>
          <a:prstGeom prst="straightConnector1">
            <a:avLst/>
          </a:prstGeom>
          <a:noFill/>
          <a:ln w="28575" cap="flat" cmpd="sng">
            <a:solidFill>
              <a:srgbClr val="B2306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g1170ce2d572_3_198"/>
          <p:cNvCxnSpPr>
            <a:stCxn id="161" idx="3"/>
            <a:endCxn id="171" idx="0"/>
          </p:cNvCxnSpPr>
          <p:nvPr/>
        </p:nvCxnSpPr>
        <p:spPr>
          <a:xfrm>
            <a:off x="5894767" y="2153742"/>
            <a:ext cx="4026000" cy="594600"/>
          </a:xfrm>
          <a:prstGeom prst="bentConnector2">
            <a:avLst/>
          </a:prstGeom>
          <a:noFill/>
          <a:ln w="28575" cap="flat" cmpd="sng">
            <a:solidFill>
              <a:srgbClr val="B2306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g1170ce2d572_3_198"/>
          <p:cNvCxnSpPr>
            <a:stCxn id="167" idx="1"/>
            <a:endCxn id="171" idx="2"/>
          </p:cNvCxnSpPr>
          <p:nvPr/>
        </p:nvCxnSpPr>
        <p:spPr>
          <a:xfrm rot="10800000" flipH="1">
            <a:off x="1580811" y="4475039"/>
            <a:ext cx="8339700" cy="1012200"/>
          </a:xfrm>
          <a:prstGeom prst="bentConnector2">
            <a:avLst/>
          </a:prstGeom>
          <a:noFill/>
          <a:ln w="28575" cap="flat" cmpd="sng">
            <a:solidFill>
              <a:srgbClr val="FF93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71" name="Google Shape;171;g1170ce2d572_3_198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1883" b="13955"/>
          <a:stretch/>
        </p:blipFill>
        <p:spPr>
          <a:xfrm>
            <a:off x="8949032" y="2748397"/>
            <a:ext cx="1943249" cy="172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170ce2d572_3_198"/>
          <p:cNvSpPr/>
          <p:nvPr/>
        </p:nvSpPr>
        <p:spPr>
          <a:xfrm>
            <a:off x="8615011" y="2838299"/>
            <a:ext cx="879600" cy="10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g1170ce2d572_3_198"/>
          <p:cNvCxnSpPr/>
          <p:nvPr/>
        </p:nvCxnSpPr>
        <p:spPr>
          <a:xfrm>
            <a:off x="5894767" y="3685162"/>
            <a:ext cx="3279600" cy="36000"/>
          </a:xfrm>
          <a:prstGeom prst="straightConnector1">
            <a:avLst/>
          </a:prstGeom>
          <a:noFill/>
          <a:ln w="28575" cap="flat" cmpd="sng">
            <a:solidFill>
              <a:srgbClr val="178AA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" name="Google Shape;175;g1170ce2d572_3_198"/>
          <p:cNvCxnSpPr>
            <a:stCxn id="166" idx="1"/>
          </p:cNvCxnSpPr>
          <p:nvPr/>
        </p:nvCxnSpPr>
        <p:spPr>
          <a:xfrm>
            <a:off x="1580811" y="1449083"/>
            <a:ext cx="1596600" cy="574800"/>
          </a:xfrm>
          <a:prstGeom prst="straightConnector1">
            <a:avLst/>
          </a:prstGeom>
          <a:noFill/>
          <a:ln w="28575" cap="flat" cmpd="sng">
            <a:solidFill>
              <a:srgbClr val="B2306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6" name="Google Shape;176;g1170ce2d572_3_198"/>
          <p:cNvCxnSpPr>
            <a:stCxn id="164" idx="1"/>
          </p:cNvCxnSpPr>
          <p:nvPr/>
        </p:nvCxnSpPr>
        <p:spPr>
          <a:xfrm rot="10800000" flipH="1">
            <a:off x="1571400" y="2458542"/>
            <a:ext cx="1686900" cy="289800"/>
          </a:xfrm>
          <a:prstGeom prst="straightConnector1">
            <a:avLst/>
          </a:prstGeom>
          <a:noFill/>
          <a:ln w="28575" cap="flat" cmpd="sng">
            <a:solidFill>
              <a:srgbClr val="B2306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7" name="Google Shape;177;g1170ce2d572_3_198"/>
          <p:cNvSpPr txBox="1"/>
          <p:nvPr/>
        </p:nvSpPr>
        <p:spPr>
          <a:xfrm>
            <a:off x="3288125" y="5568200"/>
            <a:ext cx="5028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-IT"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web presence, descriptions organised ad hoc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1170ce2d572_3_19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88125" y="1241337"/>
            <a:ext cx="415500" cy="4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rsonalizzati 1">
      <a:dk1>
        <a:srgbClr val="000000"/>
      </a:dk1>
      <a:lt1>
        <a:srgbClr val="FFFFFF"/>
      </a:lt1>
      <a:dk2>
        <a:srgbClr val="808080"/>
      </a:dk2>
      <a:lt2>
        <a:srgbClr val="AEAEAE"/>
      </a:lt2>
      <a:accent1>
        <a:srgbClr val="B23063"/>
      </a:accent1>
      <a:accent2>
        <a:srgbClr val="178AA8"/>
      </a:accent2>
      <a:accent3>
        <a:srgbClr val="904C69"/>
      </a:accent3>
      <a:accent4>
        <a:srgbClr val="688199"/>
      </a:accent4>
      <a:accent5>
        <a:srgbClr val="8584BE"/>
      </a:accent5>
      <a:accent6>
        <a:srgbClr val="009B18"/>
      </a:accent6>
      <a:hlink>
        <a:srgbClr val="D80000"/>
      </a:hlink>
      <a:folHlink>
        <a:srgbClr val="F38F0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1194</Words>
  <Application>Microsoft Macintosh PowerPoint</Application>
  <PresentationFormat>Widescreen</PresentationFormat>
  <Paragraphs>322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Open Sans</vt:lpstr>
      <vt:lpstr>Calibri</vt:lpstr>
      <vt:lpstr>Dosis</vt:lpstr>
      <vt:lpstr>Arial</vt:lpstr>
      <vt:lpstr>Courier New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APE acts as aggregator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Objective </vt:lpstr>
      <vt:lpstr>PowerPoint Presentation</vt:lpstr>
      <vt:lpstr>Searching in APE</vt:lpstr>
      <vt:lpstr>Searching in APE</vt:lpstr>
      <vt:lpstr>Multilingual Search - operators </vt:lpstr>
      <vt:lpstr>Filters</vt:lpstr>
      <vt:lpstr>Results</vt:lpstr>
      <vt:lpstr>A network of archives  and researchers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Musso</dc:creator>
  <cp:lastModifiedBy>Marta Musso</cp:lastModifiedBy>
  <cp:revision>2</cp:revision>
  <dcterms:created xsi:type="dcterms:W3CDTF">2020-09-02T11:16:14Z</dcterms:created>
  <dcterms:modified xsi:type="dcterms:W3CDTF">2023-05-18T08:39:06Z</dcterms:modified>
</cp:coreProperties>
</file>